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autoCompressPictures="0">
  <p:sldMasterIdLst>
    <p:sldMasterId id="2147484197" r:id="rId1"/>
    <p:sldMasterId id="2147484371" r:id="rId2"/>
  </p:sldMasterIdLst>
  <p:notesMasterIdLst>
    <p:notesMasterId r:id="rId57"/>
  </p:notesMasterIdLst>
  <p:sldIdLst>
    <p:sldId id="256" r:id="rId3"/>
    <p:sldId id="257" r:id="rId4"/>
    <p:sldId id="267" r:id="rId5"/>
    <p:sldId id="268" r:id="rId6"/>
    <p:sldId id="271" r:id="rId7"/>
    <p:sldId id="258" r:id="rId8"/>
    <p:sldId id="269" r:id="rId9"/>
    <p:sldId id="270" r:id="rId10"/>
    <p:sldId id="272" r:id="rId11"/>
    <p:sldId id="259" r:id="rId12"/>
    <p:sldId id="273" r:id="rId13"/>
    <p:sldId id="274" r:id="rId14"/>
    <p:sldId id="276" r:id="rId15"/>
    <p:sldId id="275" r:id="rId16"/>
    <p:sldId id="260" r:id="rId17"/>
    <p:sldId id="277" r:id="rId18"/>
    <p:sldId id="278" r:id="rId19"/>
    <p:sldId id="280" r:id="rId20"/>
    <p:sldId id="261" r:id="rId21"/>
    <p:sldId id="281" r:id="rId22"/>
    <p:sldId id="282" r:id="rId23"/>
    <p:sldId id="285" r:id="rId24"/>
    <p:sldId id="283" r:id="rId25"/>
    <p:sldId id="262" r:id="rId26"/>
    <p:sldId id="286" r:id="rId27"/>
    <p:sldId id="287" r:id="rId28"/>
    <p:sldId id="289" r:id="rId29"/>
    <p:sldId id="263" r:id="rId30"/>
    <p:sldId id="290" r:id="rId31"/>
    <p:sldId id="291" r:id="rId32"/>
    <p:sldId id="293" r:id="rId33"/>
    <p:sldId id="294" r:id="rId34"/>
    <p:sldId id="315" r:id="rId35"/>
    <p:sldId id="264" r:id="rId36"/>
    <p:sldId id="295" r:id="rId37"/>
    <p:sldId id="296" r:id="rId38"/>
    <p:sldId id="297" r:id="rId39"/>
    <p:sldId id="298" r:id="rId40"/>
    <p:sldId id="300" r:id="rId41"/>
    <p:sldId id="301" r:id="rId42"/>
    <p:sldId id="265" r:id="rId43"/>
    <p:sldId id="302" r:id="rId44"/>
    <p:sldId id="304" r:id="rId45"/>
    <p:sldId id="305" r:id="rId46"/>
    <p:sldId id="306" r:id="rId47"/>
    <p:sldId id="307" r:id="rId48"/>
    <p:sldId id="308" r:id="rId49"/>
    <p:sldId id="266" r:id="rId50"/>
    <p:sldId id="303" r:id="rId51"/>
    <p:sldId id="309" r:id="rId52"/>
    <p:sldId id="310" r:id="rId53"/>
    <p:sldId id="311" r:id="rId54"/>
    <p:sldId id="312" r:id="rId55"/>
    <p:sldId id="314" r:id="rId56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58"/>
    </p:embeddedFont>
    <p:embeddedFont>
      <p:font typeface="Ubuntu Mono" panose="020B0509030602030204" pitchFamily="49" charset="0"/>
      <p:regular r:id="rId59"/>
      <p:bold r:id="rId60"/>
      <p:italic r:id="rId61"/>
      <p:boldItalic r:id="rId62"/>
    </p:embeddedFont>
    <p:embeddedFont>
      <p:font typeface="Wingdings 2" panose="05020102010507070707" pitchFamily="18" charset="2"/>
      <p:regular r:id="rId63"/>
    </p:embeddedFont>
    <p:embeddedFont>
      <p:font typeface="等线" panose="02010600030101010101" pitchFamily="2" charset="-122"/>
      <p:regular r:id="rId64"/>
      <p:bold r:id="rId65"/>
    </p:embeddedFont>
  </p:embeddedFontLst>
  <p:defaultTextStyle>
    <a:defPPr>
      <a:defRPr lang="en-US"/>
    </a:defPPr>
    <a:lvl1pPr marL="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B51A0E86-F47E-461E-8242-996C6889AD6D}">
          <p14:sldIdLst>
            <p14:sldId id="256"/>
          </p14:sldIdLst>
        </p14:section>
        <p14:section name="Problem A. 欢迎光临" id="{2258C694-1D7C-4ADE-B6C8-7829717B96AB}">
          <p14:sldIdLst>
            <p14:sldId id="257"/>
            <p14:sldId id="267"/>
            <p14:sldId id="268"/>
            <p14:sldId id="271"/>
          </p14:sldIdLst>
        </p14:section>
        <p14:section name="Problem B. 反应原理" id="{722064B3-9A69-4322-93D9-3869E5C487DC}">
          <p14:sldIdLst>
            <p14:sldId id="258"/>
            <p14:sldId id="269"/>
            <p14:sldId id="270"/>
            <p14:sldId id="272"/>
          </p14:sldIdLst>
        </p14:section>
        <p14:section name="Problem C. 暮光闪闪" id="{3BEFD344-FA8E-48F4-B690-58C219FB4221}">
          <p14:sldIdLst>
            <p14:sldId id="259"/>
            <p14:sldId id="273"/>
            <p14:sldId id="274"/>
            <p14:sldId id="276"/>
            <p14:sldId id="275"/>
          </p14:sldIdLst>
        </p14:section>
        <p14:section name="Problem D. 中考录取" id="{A0B8688C-443F-4115-99E0-3051B759B273}">
          <p14:sldIdLst>
            <p14:sldId id="260"/>
            <p14:sldId id="277"/>
            <p14:sldId id="278"/>
            <p14:sldId id="280"/>
          </p14:sldIdLst>
        </p14:section>
        <p14:section name="Problem E. 填数游戏" id="{C8AA732D-6E4C-4EF7-A712-6F0E938268B9}">
          <p14:sldIdLst>
            <p14:sldId id="261"/>
            <p14:sldId id="281"/>
            <p14:sldId id="282"/>
            <p14:sldId id="285"/>
            <p14:sldId id="283"/>
          </p14:sldIdLst>
        </p14:section>
        <p14:section name="Problem F. 初生几何" id="{595137D3-FC95-4299-B472-586908EC29B9}">
          <p14:sldIdLst>
            <p14:sldId id="262"/>
            <p14:sldId id="286"/>
            <p14:sldId id="287"/>
            <p14:sldId id="289"/>
          </p14:sldIdLst>
        </p14:section>
        <p14:section name="Problem G. 排序算法" id="{5F5C7608-D017-4D13-BA45-F5224DE124C1}">
          <p14:sldIdLst>
            <p14:sldId id="263"/>
            <p14:sldId id="290"/>
            <p14:sldId id="291"/>
            <p14:sldId id="293"/>
            <p14:sldId id="294"/>
            <p14:sldId id="315"/>
          </p14:sldIdLst>
        </p14:section>
        <p14:section name="Problem H. 购买车券" id="{6583984C-0759-4E66-A71F-78D7D3AE4AF9}">
          <p14:sldIdLst>
            <p14:sldId id="264"/>
            <p14:sldId id="295"/>
            <p14:sldId id="296"/>
            <p14:sldId id="297"/>
            <p14:sldId id="298"/>
            <p14:sldId id="300"/>
            <p14:sldId id="301"/>
          </p14:sldIdLst>
        </p14:section>
        <p14:section name="Problem I. 花腔星云" id="{171AB4F4-0540-457C-A23E-CADA7ACCBB6D}">
          <p14:sldIdLst>
            <p14:sldId id="265"/>
            <p14:sldId id="302"/>
            <p14:sldId id="304"/>
            <p14:sldId id="305"/>
            <p14:sldId id="306"/>
            <p14:sldId id="307"/>
            <p14:sldId id="308"/>
          </p14:sldIdLst>
        </p14:section>
        <p14:section name="Problem J. 繁星满天" id="{BC4E70BF-C7B8-435A-917E-1683C8C6C4F2}">
          <p14:sldIdLst>
            <p14:sldId id="266"/>
            <p14:sldId id="303"/>
            <p14:sldId id="309"/>
            <p14:sldId id="310"/>
            <p14:sldId id="311"/>
            <p14:sldId id="312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772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7" autoAdjust="0"/>
    <p:restoredTop sz="94694" autoAdjust="0"/>
  </p:normalViewPr>
  <p:slideViewPr>
    <p:cSldViewPr snapToGrid="0">
      <p:cViewPr varScale="1">
        <p:scale>
          <a:sx n="123" d="100"/>
          <a:sy n="123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81A74-7ACE-44E4-B0B4-7A577C39E9DA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372C2-F64C-4804-B873-EF5E0CA65D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6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02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03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05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07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09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10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212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814" algn="l" defTabSz="713203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7108"/>
            <a:ext cx="6858000" cy="1989667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 algn="ctr">
              <a:buNone/>
              <a:defRPr sz="2100"/>
            </a:lvl2pPr>
            <a:lvl3pPr marL="685783" indent="0" algn="ctr">
              <a:buNone/>
              <a:defRPr sz="1800"/>
            </a:lvl3pPr>
            <a:lvl4pPr marL="1028675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8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2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44D6B-64C9-4F16-99C8-E4C8EE4382B9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1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95065-8BA5-481A-958D-2C1A5FE6C0D3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159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00302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00304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9906-5C57-4601-AAA6-E2A3855B7E5B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201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1B7C-BA6A-47B9-8767-06EE3F54D60F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408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D65D-2722-4855-A678-AF9E07240C53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49F3D-90B7-4C0C-B04A-EC58CE8F078F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61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C023A-71B1-40F4-AF5D-219419D336E0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00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E5B8-E5BC-4772-9D79-8B83DF9D9C6C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594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AE1F3-E6B0-4331-BB5E-125B814B83CD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457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E9E7F-46DD-4E12-83AF-5CB844DC718A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895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6BB12-0CDD-4A00-9970-3BD2E647499C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5050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BE736-77C6-45DF-BE51-E63ADBE6DC1B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631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8B8FE-9EBC-496F-A60D-D9D1687B2595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35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6E8F-54D0-4714-86C8-35581A51C79A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76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2EB9-DA0C-4104-86A5-3C8CAE3CB02B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90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7020"/>
            <a:ext cx="7886700" cy="2376007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793864"/>
            <a:ext cx="7886700" cy="1250156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FF151-5EB8-496A-91C1-013BEB2DE925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49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524002"/>
            <a:ext cx="3886200" cy="36261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4002"/>
            <a:ext cx="3886200" cy="36261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77677-BA7F-421D-8DC7-7ACEABEC57C3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401544"/>
            <a:ext cx="3867150" cy="68808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089627"/>
            <a:ext cx="3867150" cy="30671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401542"/>
            <a:ext cx="3886201" cy="68808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089627"/>
            <a:ext cx="3886201" cy="30671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CB273-6A9B-48F9-BB82-72F039C33770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740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78F3B-40D2-414D-9DF1-DD36D9F22469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73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45E9F-3F82-4658-BA84-065C5977BE8E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90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81002"/>
            <a:ext cx="2948940" cy="1333498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825500"/>
            <a:ext cx="4629150" cy="40640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714499"/>
            <a:ext cx="2948940" cy="3175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32E2A-2561-48C3-9545-E95D22AE524B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02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81000"/>
            <a:ext cx="2948940" cy="13335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825500"/>
            <a:ext cx="4629150" cy="40640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714500"/>
            <a:ext cx="2948940" cy="3175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AC53-A5E4-44EE-84B9-327E46CD3F4F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8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CC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04801"/>
            <a:ext cx="7886700" cy="1104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524002"/>
            <a:ext cx="7886700" cy="362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6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EBFE7C-7DAF-4D64-B8DC-642FAA900225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61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5296961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1278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CC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30B1B-8E78-45FB-998B-FE9C6812541A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29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110.01111.pdf" TargetMode="Externa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068C-5412-D09E-88A9-B1D5E506A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35302"/>
            <a:ext cx="9144000" cy="1989667"/>
          </a:xfrm>
        </p:spPr>
        <p:txBody>
          <a:bodyPr/>
          <a:lstStyle/>
          <a:p>
            <a:r>
              <a:rPr lang="en-US" altLang="zh-CN" dirty="0"/>
              <a:t>Editorial of NNSZCP-2023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C086F2-B817-7B93-5782-3572884712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100" dirty="0"/>
              <a:t>南宁三中 </a:t>
            </a:r>
            <a:r>
              <a:rPr lang="en-US" altLang="zh-CN" sz="2100" dirty="0"/>
              <a:t>01 </a:t>
            </a:r>
            <a:r>
              <a:rPr lang="zh-CN" altLang="en-US" sz="2100" dirty="0"/>
              <a:t>社</a:t>
            </a:r>
          </a:p>
        </p:txBody>
      </p:sp>
    </p:spTree>
    <p:extLst>
      <p:ext uri="{BB962C8B-B14F-4D97-AF65-F5344CB8AC3E}">
        <p14:creationId xmlns:p14="http://schemas.microsoft.com/office/powerpoint/2010/main" val="2623326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C. </a:t>
            </a:r>
            <a:r>
              <a:rPr lang="zh-CN" altLang="en-US" sz="4050" dirty="0"/>
              <a:t>暮光闪闪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C50B4B-D036-43C1-FDF0-70832451E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B3CF-7FC1-402D-9651-799FDA2CF761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B63C9B-D685-AAB8-43EB-17404CC22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75D19C-6D98-978F-CE8B-F956C6A0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324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栋建筑物，每一栋建筑物的高度为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匹天马中，对于第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匹天马，其飞行的高度为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r>
                  <a:rPr lang="en-US" altLang="zh-CN" sz="1800" dirty="0"/>
                  <a:t>  </a:t>
                </a:r>
              </a:p>
              <a:p>
                <a:r>
                  <a:rPr lang="zh-CN" altLang="en-US" sz="1800" dirty="0"/>
                  <a:t>对两座建筑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1800" dirty="0"/>
                  <a:t>，第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匹天马能够在这两座建筑之间飞行，当且仅当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对于每一匹天马，求其最多能够在多少对建筑之间穿梭。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3D0B37-2FDC-F966-6E75-04C4F144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7384B-E2A7-4346-8CE5-1286225B656E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CBB2BA-BFB8-376F-7454-B3E93819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2877B2-9057-C0EB-B026-5E8072659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05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zh-CN" altLang="en-US" sz="1800" dirty="0"/>
                  <a:t>对于 </a:t>
                </a:r>
                <a:r>
                  <a:rPr lang="en-US" altLang="zh-CN" sz="1800" dirty="0"/>
                  <a:t>Subtask 0</a:t>
                </a:r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lvl="1"/>
                <a:r>
                  <a:rPr lang="zh-CN" altLang="en-US" sz="1500" dirty="0"/>
                  <a:t>对于每匹天马，枚举每一对建筑，并判断它是否能在该对建筑之间穿梭。时间复杂度为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500" dirty="0"/>
                  <a:t>。</a:t>
                </a:r>
                <a:br>
                  <a:rPr lang="zh-CN" altLang="en-US" sz="1500" dirty="0"/>
                </a:br>
                <a:endParaRPr lang="en-US" altLang="zh-CN" sz="1500" dirty="0"/>
              </a:p>
              <a:p>
                <a:pPr algn="l"/>
                <a:r>
                  <a:rPr lang="zh-CN" altLang="en-US" sz="1800" dirty="0"/>
                  <a:t>对于 </a:t>
                </a:r>
                <a:r>
                  <a:rPr lang="en-US" altLang="zh-CN" sz="1800" dirty="0"/>
                  <a:t>Subtask 1</a:t>
                </a:r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lvl="1"/>
                <a:r>
                  <a:rPr lang="zh-CN" altLang="en-US" sz="1500" dirty="0"/>
                  <a:t>由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&gt;0 </m:t>
                    </m:r>
                  </m:oMath>
                </a14:m>
                <a:r>
                  <a:rPr lang="zh-CN" altLang="en-US" sz="1500" dirty="0"/>
                  <a:t>可知，每一匹天马均可在建筑中任意穿梭，故答案为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500" dirty="0"/>
                  <a:t>。</a:t>
                </a:r>
                <a:br>
                  <a:rPr lang="zh-CN" altLang="en-US" sz="1500" dirty="0"/>
                </a:br>
                <a:endParaRPr lang="en-US" altLang="zh-CN" sz="15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2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513808-444D-D2A9-6BAF-1949F6001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8116-5E9D-4944-B4C7-A048E132A371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E48475B-84D2-B984-5297-EC5CF56C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08BC61-BE0E-23FE-9D13-E24834A6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3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616115"/>
                <a:ext cx="7886700" cy="280900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对于 </a:t>
                </a:r>
                <a:r>
                  <a:rPr lang="en-US" altLang="zh-CN" sz="1800" dirty="0"/>
                  <a:t>Subtask 2</a:t>
                </a:r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lvl="1"/>
                <a:r>
                  <a:rPr lang="zh-CN" altLang="en-US" sz="1500" dirty="0"/>
                  <a:t>预处理每对建筑之间的高度差，并将其升序排序。对于每匹天马，在高度差数组中通过二分查找得到答案。</a:t>
                </a:r>
                <a:endParaRPr lang="en-US" altLang="zh-CN" sz="1500" dirty="0"/>
              </a:p>
              <a:p>
                <a:pPr lvl="1"/>
                <a:r>
                  <a:rPr lang="zh-CN" altLang="en-US" sz="1500" dirty="0"/>
                  <a:t>预处理高度差并排序的时间复杂度为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func>
                      <m:func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500" dirty="0"/>
                  <a:t>，进行 </a:t>
                </a:r>
                <a:r>
                  <a:rPr lang="en-US" altLang="zh-CN" sz="1500" dirty="0"/>
                  <a:t>m </a:t>
                </a:r>
                <a:r>
                  <a:rPr lang="zh-CN" altLang="en-US" sz="1500" dirty="0"/>
                  <a:t>次二分查找的时间复杂度为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𝑚</m:t>
                        </m:r>
                        <m:func>
                          <m:funcPr>
                            <m:ctrlP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1500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altLang="zh-CN" sz="15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5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altLang="zh-CN" sz="15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d>
                    <m:r>
                      <a:rPr lang="zh-CN" altLang="en-US" sz="15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1500" dirty="0"/>
                  <a:t>故总时间复杂度为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((</m:t>
                    </m:r>
                    <m:sSup>
                      <m:sSup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5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5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func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500" dirty="0"/>
                  <a:t>，可以通过。</a:t>
                </a:r>
                <a:endParaRPr lang="en-US" altLang="zh-CN" sz="1500" dirty="0"/>
              </a:p>
              <a:p>
                <a:r>
                  <a:rPr lang="en-US" altLang="zh-CN" sz="1800" dirty="0"/>
                  <a:t>Bonus: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1≤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≤∑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616115"/>
                <a:ext cx="7886700" cy="2809009"/>
              </a:xfrm>
              <a:blipFill>
                <a:blip r:embed="rId2"/>
                <a:stretch>
                  <a:fillRect l="-464" t="-3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52D9D5-0454-28A2-222D-74627E2E8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FBF83-27B4-45F3-BE53-AC86E40C7A4C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398B42-A70C-2704-3486-43AB59888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05A6EE-5846-4078-3803-F2FB2CFD7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28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6771" y="1599333"/>
            <a:ext cx="6790460" cy="2516334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from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bisect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import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bisect_right</a:t>
            </a:r>
            <a:endParaRPr lang="en-US" altLang="zh-CN" sz="1400" dirty="0">
              <a:solidFill>
                <a:srgbClr val="000000"/>
              </a:solidFill>
              <a:latin typeface="Ubuntu Mono" panose="020B05090306020302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n, m = [ </a:t>
            </a:r>
            <a:r>
              <a:rPr lang="en-US" altLang="zh-CN" sz="1400" dirty="0">
                <a:solidFill>
                  <a:srgbClr val="267F99"/>
                </a:solidFill>
                <a:latin typeface="Ubuntu Mono" panose="020B050903060203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)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Ubuntu Mono" panose="020B0509030602030204" pitchFamily="49" charset="0"/>
              </a:rPr>
              <a:t>input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().split()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h = [ </a:t>
            </a:r>
            <a:r>
              <a:rPr lang="en-US" altLang="zh-CN" sz="1400" dirty="0">
                <a:solidFill>
                  <a:srgbClr val="267F99"/>
                </a:solidFill>
                <a:latin typeface="Ubuntu Mono" panose="020B050903060203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)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Ubuntu Mono" panose="020B0509030602030204" pitchFamily="49" charset="0"/>
              </a:rPr>
              <a:t>input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().split()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s = [ </a:t>
            </a:r>
            <a:r>
              <a:rPr lang="en-US" altLang="zh-CN" sz="1400" dirty="0">
                <a:solidFill>
                  <a:srgbClr val="267F99"/>
                </a:solidFill>
                <a:latin typeface="Ubuntu Mono" panose="020B0509030602030204" pitchFamily="49" charset="0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)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Ubuntu Mono" panose="020B0509030602030204" pitchFamily="49" charset="0"/>
              </a:rPr>
              <a:t>input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().split()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dh = </a:t>
            </a:r>
            <a:r>
              <a:rPr lang="en-US" altLang="zh-CN" sz="1400" dirty="0">
                <a:solidFill>
                  <a:srgbClr val="795E26"/>
                </a:solidFill>
                <a:latin typeface="Ubuntu Mono" panose="020B0509030602030204" pitchFamily="49" charset="0"/>
              </a:rPr>
              <a:t>sorted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([ </a:t>
            </a:r>
            <a:r>
              <a:rPr lang="en-US" altLang="zh-CN" sz="1400" dirty="0">
                <a:solidFill>
                  <a:srgbClr val="795E26"/>
                </a:solidFill>
                <a:latin typeface="Ubuntu Mono" panose="020B0509030602030204" pitchFamily="49" charset="0"/>
              </a:rPr>
              <a:t>abs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(h[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] - h[j])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Ubuntu Mono" panose="020B0509030602030204" pitchFamily="49" charset="0"/>
              </a:rPr>
              <a:t>range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(n)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j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795E26"/>
                </a:solidFill>
                <a:latin typeface="Ubuntu Mono" panose="020B0509030602030204" pitchFamily="49" charset="0"/>
              </a:rPr>
              <a:t>range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) ])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</a:b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4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 s: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    </a:t>
            </a:r>
            <a:r>
              <a:rPr lang="en-US" altLang="zh-CN" sz="1400" dirty="0">
                <a:solidFill>
                  <a:srgbClr val="795E26"/>
                </a:solidFill>
                <a:latin typeface="Ubuntu Mono" panose="020B0509030602030204" pitchFamily="49" charset="0"/>
              </a:rPr>
              <a:t>print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bisect_right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(dh, </a:t>
            </a:r>
            <a:r>
              <a:rPr lang="en-US" altLang="zh-CN" sz="14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Ubuntu Mono" panose="020B0509030602030204" pitchFamily="49" charset="0"/>
              </a:rPr>
              <a:t>))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2A7EA7-041D-B000-F6C2-87E693F5E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344B2-20C1-4FA6-942A-5476F0B45E36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A8FD0D-9814-8621-5277-36C247D4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97453-0674-CC3A-EF0B-02380D24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41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D. </a:t>
            </a:r>
            <a:r>
              <a:rPr lang="zh-CN" altLang="en-US" sz="4050" dirty="0"/>
              <a:t>中考录取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9A5665-93EC-7A5B-7D82-E3697A19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FCED-BBA9-42BC-85BB-87CA8DDD8F37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D64782-4FE5-15F3-5DA5-2FE21F876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69F49A-31AF-E4D1-5C68-5B094FCB2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08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按照一定规则对进行考生进行排名。</a:t>
                </a:r>
                <a:endParaRPr lang="en-US" altLang="zh-CN" sz="1800" dirty="0"/>
              </a:p>
              <a:p>
                <a:r>
                  <a:rPr lang="zh-CN" altLang="en-US" sz="1800" dirty="0"/>
                  <a:t>详细内容见题面。保证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800" dirty="0"/>
                  <a:t>。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063589-8A58-867F-F239-AC12E9BE0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66EEC-5786-4509-B78F-D55DA79C4340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0E3BE9-703C-E8DA-9268-A645EF57C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7D0EAA-7DDF-1FB6-AE44-FECAD3F0B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668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45B1041-D6E0-F5ED-268A-995D1021E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3" y="1363810"/>
            <a:ext cx="7886699" cy="2987387"/>
          </a:xfrm>
        </p:spPr>
        <p:txBody>
          <a:bodyPr>
            <a:normAutofit/>
          </a:bodyPr>
          <a:lstStyle/>
          <a:p>
            <a:r>
              <a:rPr lang="zh-CN" altLang="en-US" sz="1800" dirty="0"/>
              <a:t>小清新模拟题。</a:t>
            </a:r>
            <a:endParaRPr lang="en-US" altLang="zh-CN" sz="1800" dirty="0"/>
          </a:p>
          <a:p>
            <a:r>
              <a:rPr lang="zh-CN" altLang="en-US" sz="1800" dirty="0"/>
              <a:t>本题 </a:t>
            </a:r>
            <a:r>
              <a:rPr lang="en-US" altLang="zh-CN" sz="1800" dirty="0"/>
              <a:t>C++ </a:t>
            </a:r>
            <a:r>
              <a:rPr lang="zh-CN" altLang="en-US" sz="1800" dirty="0"/>
              <a:t>标程仅约 </a:t>
            </a:r>
            <a:r>
              <a:rPr lang="en-US" altLang="zh-CN" sz="1800" dirty="0"/>
              <a:t>700 Byte</a:t>
            </a:r>
            <a:r>
              <a:rPr lang="zh-CN" altLang="en-US" sz="1800" dirty="0"/>
              <a:t>，</a:t>
            </a:r>
            <a:r>
              <a:rPr lang="en-US" altLang="zh-CN" sz="1800" dirty="0"/>
              <a:t>Python </a:t>
            </a:r>
            <a:r>
              <a:rPr lang="zh-CN" altLang="en-US" sz="1800" dirty="0"/>
              <a:t>标程仅约 </a:t>
            </a:r>
            <a:r>
              <a:rPr lang="en-US" altLang="zh-CN" sz="1800" dirty="0"/>
              <a:t>400 Byte</a:t>
            </a:r>
            <a:r>
              <a:rPr lang="zh-CN" altLang="en-US" sz="1800" dirty="0"/>
              <a:t>，它们都用到了以下优化技巧来减小码量。</a:t>
            </a:r>
            <a:endParaRPr lang="en-US" altLang="zh-CN" sz="1800" dirty="0"/>
          </a:p>
          <a:p>
            <a:pPr lvl="1"/>
            <a:r>
              <a:rPr lang="zh-CN" altLang="en-US" i="0" dirty="0"/>
              <a:t>使用 </a:t>
            </a:r>
            <a:r>
              <a:rPr lang="en-US" altLang="zh-CN" i="0" dirty="0">
                <a:cs typeface="Fira Code" pitchFamily="1" charset="0"/>
              </a:rPr>
              <a:t>tuple</a:t>
            </a:r>
            <a:r>
              <a:rPr lang="en-US" altLang="zh-CN" i="0" dirty="0"/>
              <a:t> </a:t>
            </a:r>
            <a:r>
              <a:rPr lang="zh-CN" altLang="en-US" i="0" dirty="0"/>
              <a:t>而非 </a:t>
            </a:r>
            <a:r>
              <a:rPr lang="en-US" altLang="zh-CN" i="0" dirty="0">
                <a:cs typeface="Fira Code" pitchFamily="1" charset="0"/>
              </a:rPr>
              <a:t>struct</a:t>
            </a:r>
            <a:r>
              <a:rPr lang="en-US" altLang="zh-CN" i="0" dirty="0"/>
              <a:t> </a:t>
            </a:r>
            <a:r>
              <a:rPr lang="zh-CN" altLang="en-US" i="0" dirty="0"/>
              <a:t>或 </a:t>
            </a:r>
            <a:r>
              <a:rPr lang="en-US" altLang="zh-CN" i="0" dirty="0">
                <a:cs typeface="Fira Code" pitchFamily="1" charset="0"/>
              </a:rPr>
              <a:t>class</a:t>
            </a:r>
            <a:r>
              <a:rPr lang="en-US" altLang="zh-CN" i="0" dirty="0"/>
              <a:t> </a:t>
            </a:r>
            <a:r>
              <a:rPr lang="zh-CN" altLang="en-US" i="0" dirty="0"/>
              <a:t>表示考生。</a:t>
            </a:r>
          </a:p>
          <a:p>
            <a:pPr lvl="1"/>
            <a:r>
              <a:rPr lang="zh-CN" altLang="en-US" i="0" dirty="0"/>
              <a:t>运用位运算技巧，仅用一个整数即可表示考生各科 </a:t>
            </a:r>
            <a:r>
              <a:rPr lang="en-US" altLang="zh-CN" i="0" dirty="0"/>
              <a:t>A+ </a:t>
            </a:r>
            <a:r>
              <a:rPr lang="zh-CN" altLang="en-US" i="0" dirty="0"/>
              <a:t>情况。</a:t>
            </a:r>
          </a:p>
          <a:p>
            <a:r>
              <a:rPr lang="zh-CN" altLang="en-US" sz="1800" dirty="0"/>
              <a:t>运用位运算技巧将考生各科 </a:t>
            </a:r>
            <a:r>
              <a:rPr lang="en-US" altLang="zh-CN" sz="1800" dirty="0"/>
              <a:t>A+ </a:t>
            </a:r>
            <a:r>
              <a:rPr lang="zh-CN" altLang="en-US" sz="1800" dirty="0"/>
              <a:t>情况压缩成一个整数，即可以方便地在 </a:t>
            </a:r>
            <a:r>
              <a:rPr lang="en-US" altLang="zh-CN" sz="1800" dirty="0">
                <a:cs typeface="Fira Code" pitchFamily="1" charset="0"/>
              </a:rPr>
              <a:t>tuple</a:t>
            </a:r>
            <a:r>
              <a:rPr lang="en-US" altLang="zh-CN" sz="1800" dirty="0"/>
              <a:t> </a:t>
            </a:r>
            <a:r>
              <a:rPr lang="zh-CN" altLang="en-US" sz="1800" dirty="0"/>
              <a:t>中存储考生的数据，又可以通过直接比较整数的大小来分出成绩的优劣。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FBEBFC-E2DA-7883-64A1-C92C0B9EB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C303-86A0-48E4-8A16-A55BC84BFCA2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3D9508-D413-2F14-2AA4-7A58847C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6ECC7D-9219-0B3E-A566-6ABDA6988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35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861" y="1217470"/>
            <a:ext cx="3104285" cy="3280065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l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 </a:t>
            </a:r>
            <a:r>
              <a:rPr lang="en-US" altLang="zh-CN" sz="1000" dirty="0">
                <a:solidFill>
                  <a:srgbClr val="267F99"/>
                </a:solidFill>
              </a:rPr>
              <a:t>int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) </a:t>
            </a: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input</a:t>
            </a:r>
            <a:r>
              <a:rPr lang="en-US" altLang="zh-CN" sz="1000" dirty="0">
                <a:solidFill>
                  <a:srgbClr val="3B3B3B"/>
                </a:solidFill>
              </a:rPr>
              <a:t>().split()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n, m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 </a:t>
            </a:r>
            <a:r>
              <a:rPr lang="en-US" altLang="zh-CN" sz="1000" dirty="0">
                <a:solidFill>
                  <a:srgbClr val="267F99"/>
                </a:solidFill>
              </a:rPr>
              <a:t>int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) </a:t>
            </a: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input</a:t>
            </a:r>
            <a:r>
              <a:rPr lang="en-US" altLang="zh-CN" sz="1000" dirty="0">
                <a:solidFill>
                  <a:srgbClr val="3B3B3B"/>
                </a:solidFill>
              </a:rPr>
              <a:t>().split()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altLang="zh-CN" sz="1000" dirty="0">
                <a:solidFill>
                  <a:srgbClr val="3B3B3B"/>
                </a:solidFill>
              </a:rPr>
            </a:br>
            <a:r>
              <a:rPr lang="en-US" altLang="zh-CN" sz="1000" dirty="0">
                <a:solidFill>
                  <a:srgbClr val="3B3B3B"/>
                </a:solidFill>
              </a:rPr>
              <a:t>a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range</a:t>
            </a:r>
            <a:r>
              <a:rPr lang="en-US" altLang="zh-CN" sz="1000" dirty="0">
                <a:solidFill>
                  <a:srgbClr val="3B3B3B"/>
                </a:solidFill>
              </a:rPr>
              <a:t>(n):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s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 </a:t>
            </a:r>
            <a:r>
              <a:rPr lang="en-US" altLang="zh-CN" sz="1000" dirty="0">
                <a:solidFill>
                  <a:srgbClr val="267F99"/>
                </a:solidFill>
              </a:rPr>
              <a:t>int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) </a:t>
            </a: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 err="1">
                <a:solidFill>
                  <a:srgbClr val="3B3B3B"/>
                </a:solidFill>
              </a:rPr>
              <a:t>i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input</a:t>
            </a:r>
            <a:r>
              <a:rPr lang="en-US" altLang="zh-CN" sz="1000" dirty="0">
                <a:solidFill>
                  <a:srgbClr val="3B3B3B"/>
                </a:solidFill>
              </a:rPr>
              <a:t>().split()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t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[ </a:t>
            </a:r>
            <a:r>
              <a:rPr lang="en-US" altLang="zh-CN" sz="1000" dirty="0">
                <a:solidFill>
                  <a:srgbClr val="795E26"/>
                </a:solidFill>
              </a:rPr>
              <a:t>sum</a:t>
            </a:r>
            <a:r>
              <a:rPr lang="en-US" altLang="zh-CN" sz="1000" dirty="0">
                <a:solidFill>
                  <a:srgbClr val="3B3B3B"/>
                </a:solidFill>
              </a:rPr>
              <a:t>(s) </a:t>
            </a:r>
            <a:r>
              <a:rPr lang="en-US" altLang="zh-CN" sz="1000" dirty="0">
                <a:solidFill>
                  <a:srgbClr val="000000"/>
                </a:solidFill>
              </a:rPr>
              <a:t>&gt;=</a:t>
            </a:r>
            <a:r>
              <a:rPr lang="en-US" altLang="zh-CN" sz="1000" dirty="0">
                <a:solidFill>
                  <a:srgbClr val="3B3B3B"/>
                </a:solidFill>
              </a:rPr>
              <a:t> l[</a:t>
            </a:r>
            <a:r>
              <a:rPr lang="en-US" altLang="zh-CN" sz="1000" dirty="0">
                <a:solidFill>
                  <a:srgbClr val="098658"/>
                </a:solidFill>
              </a:rPr>
              <a:t>6</a:t>
            </a:r>
            <a:r>
              <a:rPr lang="en-US" altLang="zh-CN" sz="1000" dirty="0">
                <a:solidFill>
                  <a:srgbClr val="3B3B3B"/>
                </a:solidFill>
              </a:rPr>
              <a:t>], </a:t>
            </a:r>
            <a:r>
              <a:rPr lang="en-US" altLang="zh-CN" sz="1000" dirty="0">
                <a:solidFill>
                  <a:srgbClr val="098658"/>
                </a:solidFill>
              </a:rPr>
              <a:t>0</a:t>
            </a:r>
            <a:r>
              <a:rPr lang="en-US" altLang="zh-CN" sz="1000" dirty="0">
                <a:solidFill>
                  <a:srgbClr val="3B3B3B"/>
                </a:solidFill>
              </a:rPr>
              <a:t>, </a:t>
            </a:r>
            <a:r>
              <a:rPr lang="en-US" altLang="zh-CN" sz="1000" dirty="0">
                <a:solidFill>
                  <a:srgbClr val="098658"/>
                </a:solidFill>
              </a:rPr>
              <a:t>0</a:t>
            </a:r>
            <a:r>
              <a:rPr lang="en-US" altLang="zh-CN" sz="1000" dirty="0">
                <a:solidFill>
                  <a:srgbClr val="3B3B3B"/>
                </a:solidFill>
              </a:rPr>
              <a:t>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</a:t>
            </a:r>
            <a:r>
              <a:rPr lang="en-US" altLang="zh-CN" sz="1000" dirty="0">
                <a:solidFill>
                  <a:srgbClr val="AF00DB"/>
                </a:solidFill>
              </a:rPr>
              <a:t>for</a:t>
            </a:r>
            <a:r>
              <a:rPr lang="en-US" altLang="zh-CN" sz="1000" dirty="0">
                <a:solidFill>
                  <a:srgbClr val="3B3B3B"/>
                </a:solidFill>
              </a:rPr>
              <a:t> j </a:t>
            </a:r>
            <a:r>
              <a:rPr lang="en-US" altLang="zh-CN" sz="1000" dirty="0">
                <a:solidFill>
                  <a:srgbClr val="AF00DB"/>
                </a:solidFill>
              </a:rPr>
              <a:t>in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795E26"/>
                </a:solidFill>
              </a:rPr>
              <a:t>range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>
                <a:solidFill>
                  <a:srgbClr val="098658"/>
                </a:solidFill>
              </a:rPr>
              <a:t>6</a:t>
            </a:r>
            <a:r>
              <a:rPr lang="en-US" altLang="zh-CN" sz="1000" dirty="0">
                <a:solidFill>
                  <a:srgbClr val="3B3B3B"/>
                </a:solidFill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    </a:t>
            </a:r>
            <a:r>
              <a:rPr lang="en-US" altLang="zh-CN" sz="1000" dirty="0">
                <a:solidFill>
                  <a:srgbClr val="AF00DB"/>
                </a:solidFill>
              </a:rPr>
              <a:t>if</a:t>
            </a:r>
            <a:r>
              <a:rPr lang="en-US" altLang="zh-CN" sz="1000" dirty="0">
                <a:solidFill>
                  <a:srgbClr val="3B3B3B"/>
                </a:solidFill>
              </a:rPr>
              <a:t> s[j] </a:t>
            </a:r>
            <a:r>
              <a:rPr lang="en-US" altLang="zh-CN" sz="1000" dirty="0">
                <a:solidFill>
                  <a:srgbClr val="000000"/>
                </a:solidFill>
              </a:rPr>
              <a:t>&lt;</a:t>
            </a:r>
            <a:r>
              <a:rPr lang="en-US" altLang="zh-CN" sz="1000" dirty="0">
                <a:solidFill>
                  <a:srgbClr val="3B3B3B"/>
                </a:solidFill>
              </a:rPr>
              <a:t> l[j]: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        </a:t>
            </a:r>
            <a:r>
              <a:rPr lang="en-US" altLang="zh-CN" sz="1000" dirty="0">
                <a:solidFill>
                  <a:srgbClr val="AF00DB"/>
                </a:solidFill>
              </a:rPr>
              <a:t>continue</a:t>
            </a:r>
            <a:endParaRPr lang="en-US" altLang="zh-CN" sz="1000" dirty="0">
              <a:solidFill>
                <a:srgbClr val="3B3B3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    t[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r>
              <a:rPr lang="en-US" altLang="zh-CN" sz="1000" dirty="0">
                <a:solidFill>
                  <a:srgbClr val="3B3B3B"/>
                </a:solidFill>
              </a:rPr>
              <a:t>] </a:t>
            </a:r>
            <a:r>
              <a:rPr lang="en-US" altLang="zh-CN" sz="1000" dirty="0">
                <a:solidFill>
                  <a:srgbClr val="000000"/>
                </a:solidFill>
              </a:rPr>
              <a:t>+=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endParaRPr lang="en-US" altLang="zh-CN" sz="1000" dirty="0">
              <a:solidFill>
                <a:srgbClr val="3B3B3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    t[</a:t>
            </a:r>
            <a:r>
              <a:rPr lang="en-US" altLang="zh-CN" sz="1000" dirty="0">
                <a:solidFill>
                  <a:srgbClr val="098658"/>
                </a:solidFill>
              </a:rPr>
              <a:t>2</a:t>
            </a:r>
            <a:r>
              <a:rPr lang="en-US" altLang="zh-CN" sz="1000" dirty="0">
                <a:solidFill>
                  <a:srgbClr val="3B3B3B"/>
                </a:solidFill>
              </a:rPr>
              <a:t>] </a:t>
            </a:r>
            <a:r>
              <a:rPr lang="en-US" altLang="zh-CN" sz="1000" dirty="0">
                <a:solidFill>
                  <a:srgbClr val="000000"/>
                </a:solidFill>
              </a:rPr>
              <a:t>|=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00000"/>
                </a:solidFill>
              </a:rPr>
              <a:t>&lt;&lt;</a:t>
            </a:r>
            <a:r>
              <a:rPr lang="en-US" altLang="zh-CN" sz="1000" dirty="0">
                <a:solidFill>
                  <a:srgbClr val="3B3B3B"/>
                </a:solidFill>
              </a:rPr>
              <a:t> (</a:t>
            </a:r>
            <a:r>
              <a:rPr lang="en-US" altLang="zh-CN" sz="1000" dirty="0">
                <a:solidFill>
                  <a:srgbClr val="098658"/>
                </a:solidFill>
              </a:rPr>
              <a:t>5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00000"/>
                </a:solidFill>
              </a:rPr>
              <a:t>-</a:t>
            </a:r>
            <a:r>
              <a:rPr lang="en-US" altLang="zh-CN" sz="1000" dirty="0">
                <a:solidFill>
                  <a:srgbClr val="3B3B3B"/>
                </a:solidFill>
              </a:rPr>
              <a:t> j)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</a:t>
            </a:r>
            <a:r>
              <a:rPr lang="en-US" altLang="zh-CN" sz="1000" dirty="0" err="1">
                <a:solidFill>
                  <a:srgbClr val="3B3B3B"/>
                </a:solidFill>
              </a:rPr>
              <a:t>a.append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>
                <a:solidFill>
                  <a:srgbClr val="267F99"/>
                </a:solidFill>
              </a:rPr>
              <a:t>tuple</a:t>
            </a:r>
            <a:r>
              <a:rPr lang="en-US" altLang="zh-CN" sz="1000" dirty="0">
                <a:solidFill>
                  <a:srgbClr val="3B3B3B"/>
                </a:solidFill>
              </a:rPr>
              <a:t>(t))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altLang="zh-CN" sz="1000" dirty="0">
                <a:solidFill>
                  <a:srgbClr val="3B3B3B"/>
                </a:solidFill>
              </a:rPr>
            </a:br>
            <a:r>
              <a:rPr lang="en-US" altLang="zh-CN" sz="1000" dirty="0" err="1">
                <a:solidFill>
                  <a:srgbClr val="3B3B3B"/>
                </a:solidFill>
              </a:rPr>
              <a:t>a.sort</a:t>
            </a:r>
            <a:r>
              <a:rPr lang="en-US" altLang="zh-CN" sz="1000" dirty="0">
                <a:solidFill>
                  <a:srgbClr val="3B3B3B"/>
                </a:solidFill>
              </a:rPr>
              <a:t>(</a:t>
            </a:r>
            <a:r>
              <a:rPr lang="en-US" altLang="zh-CN" sz="1000" dirty="0">
                <a:solidFill>
                  <a:srgbClr val="001080"/>
                </a:solidFill>
              </a:rPr>
              <a:t>reverse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00000"/>
                </a:solidFill>
              </a:rPr>
              <a:t>=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000FF"/>
                </a:solidFill>
              </a:rPr>
              <a:t>True</a:t>
            </a:r>
            <a:r>
              <a:rPr lang="en-US" altLang="zh-CN" sz="1000" dirty="0">
                <a:solidFill>
                  <a:srgbClr val="3B3B3B"/>
                </a:solidFill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AF00DB"/>
                </a:solidFill>
              </a:rPr>
              <a:t>while</a:t>
            </a:r>
            <a:r>
              <a:rPr lang="en-US" altLang="zh-CN" sz="1000" dirty="0">
                <a:solidFill>
                  <a:srgbClr val="3B3B3B"/>
                </a:solidFill>
              </a:rPr>
              <a:t> m </a:t>
            </a:r>
            <a:r>
              <a:rPr lang="en-US" altLang="zh-CN" sz="1000" dirty="0">
                <a:solidFill>
                  <a:srgbClr val="000000"/>
                </a:solidFill>
              </a:rPr>
              <a:t>&lt;</a:t>
            </a:r>
            <a:r>
              <a:rPr lang="en-US" altLang="zh-CN" sz="1000" dirty="0">
                <a:solidFill>
                  <a:srgbClr val="3B3B3B"/>
                </a:solidFill>
              </a:rPr>
              <a:t> n </a:t>
            </a:r>
            <a:r>
              <a:rPr lang="en-US" altLang="zh-CN" sz="1000" dirty="0">
                <a:solidFill>
                  <a:srgbClr val="0000FF"/>
                </a:solidFill>
              </a:rPr>
              <a:t>and</a:t>
            </a:r>
            <a:r>
              <a:rPr lang="en-US" altLang="zh-CN" sz="1000" dirty="0">
                <a:solidFill>
                  <a:srgbClr val="3B3B3B"/>
                </a:solidFill>
              </a:rPr>
              <a:t> a[m] </a:t>
            </a:r>
            <a:r>
              <a:rPr lang="en-US" altLang="zh-CN" sz="1000" dirty="0">
                <a:solidFill>
                  <a:srgbClr val="000000"/>
                </a:solidFill>
              </a:rPr>
              <a:t>==</a:t>
            </a:r>
            <a:r>
              <a:rPr lang="en-US" altLang="zh-CN" sz="1000" dirty="0">
                <a:solidFill>
                  <a:srgbClr val="3B3B3B"/>
                </a:solidFill>
              </a:rPr>
              <a:t> a[m </a:t>
            </a:r>
            <a:r>
              <a:rPr lang="en-US" altLang="zh-CN" sz="1000" dirty="0">
                <a:solidFill>
                  <a:srgbClr val="000000"/>
                </a:solidFill>
              </a:rPr>
              <a:t>-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r>
              <a:rPr lang="en-US" altLang="zh-CN" sz="1000" dirty="0">
                <a:solidFill>
                  <a:srgbClr val="3B3B3B"/>
                </a:solidFill>
              </a:rPr>
              <a:t>]: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000" dirty="0">
                <a:solidFill>
                  <a:srgbClr val="3B3B3B"/>
                </a:solidFill>
              </a:rPr>
              <a:t>    m </a:t>
            </a:r>
            <a:r>
              <a:rPr lang="en-US" altLang="zh-CN" sz="1000" dirty="0">
                <a:solidFill>
                  <a:srgbClr val="000000"/>
                </a:solidFill>
              </a:rPr>
              <a:t>+=</a:t>
            </a:r>
            <a:r>
              <a:rPr lang="en-US" altLang="zh-CN" sz="1000" dirty="0">
                <a:solidFill>
                  <a:srgbClr val="3B3B3B"/>
                </a:solidFill>
              </a:rPr>
              <a:t> </a:t>
            </a:r>
            <a:r>
              <a:rPr lang="en-US" altLang="zh-CN" sz="1000" dirty="0">
                <a:solidFill>
                  <a:srgbClr val="098658"/>
                </a:solidFill>
              </a:rPr>
              <a:t>1</a:t>
            </a:r>
            <a:endParaRPr lang="en-US" altLang="zh-CN" sz="1000" dirty="0">
              <a:solidFill>
                <a:srgbClr val="3B3B3B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altLang="zh-CN" sz="1000" dirty="0">
                <a:solidFill>
                  <a:srgbClr val="3B3B3B"/>
                </a:solidFill>
              </a:rPr>
            </a:br>
            <a:r>
              <a:rPr lang="en-US" altLang="zh-CN" sz="1000" dirty="0">
                <a:solidFill>
                  <a:srgbClr val="795E26"/>
                </a:solidFill>
              </a:rPr>
              <a:t>print</a:t>
            </a:r>
            <a:r>
              <a:rPr lang="en-US" altLang="zh-CN" sz="1000" dirty="0">
                <a:solidFill>
                  <a:srgbClr val="3B3B3B"/>
                </a:solidFill>
              </a:rPr>
              <a:t>(m)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E87E71-385B-D34E-D6F3-AD2B4885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9BBF2-8A58-4246-B81F-A796B24A68AF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ABD204-CB18-93D4-7A90-683D9FB9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B96A94-5ED2-AD22-E53F-C14B78201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52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E. </a:t>
            </a:r>
            <a:r>
              <a:rPr lang="zh-CN" altLang="en-US" sz="4050" dirty="0"/>
              <a:t>填数游戏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DD040D0-B750-0A01-252F-422697EC9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8B70D-36D5-4859-8A41-E46EE2C862C2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A977A35-757F-3B60-4DD7-BCB11D72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4C6C54-557E-9895-7662-3E1BE3200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90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A. </a:t>
            </a:r>
            <a:r>
              <a:rPr lang="zh-CN" altLang="en-US" sz="4050" dirty="0"/>
              <a:t>欢迎光临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63550DB-F1E2-B168-C9CA-5D96F241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B1C7-5B4F-4E55-934F-9C356DC2B4DA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FF0A747-AF4B-8F80-1BC3-7B1BF15D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NNSZCP-2023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题解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D7702-D505-CC1B-D918-34111AF14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72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构造一个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的矩阵，每个元素都 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[0, 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/>
                  <a:t>，使得任意选择不在同行或同列的数直到无法选择后，将它们求和得到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800" dirty="0"/>
                  <a:t>，或判断无解。</a:t>
                </a:r>
              </a:p>
              <a:p>
                <a:r>
                  <a:rPr lang="zh-CN" altLang="en-US" sz="1800" dirty="0"/>
                  <a:t>多组数据，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≤500</m:t>
                    </m:r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4DE5AD-5131-B0CE-FB1F-50FFC9378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2A57B-E1F1-4E9E-9382-0524C8C9BE36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6EA9DF-67F6-9CC7-CA9E-F4F268AC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C5881B-6FD4-F03D-9548-B4EC8CA30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082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sz="1800" dirty="0"/>
                  <a:t>可以先考虑无解的情况，构造一个从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1800" dirty="0"/>
                  <a:t> 开始一直加到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的矩阵，这显然是最小的合法矩阵。</a:t>
                </a:r>
              </a:p>
              <a:p>
                <a:pPr algn="just"/>
                <a:r>
                  <a:rPr lang="zh-CN" altLang="en-US" sz="1800" dirty="0"/>
                  <a:t>对其按题意的操作求和后的值为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+1)(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dirty="0"/>
                  <a:t>，如果所给的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800" dirty="0"/>
                  <a:t>，就是无解的情况，因为我们无法构造出比这个还小的矩阵，否则就会出现重复的元素。</a:t>
                </a:r>
              </a:p>
              <a:p>
                <a:pPr algn="just"/>
                <a:r>
                  <a:rPr lang="zh-CN" altLang="en-US" sz="1800" dirty="0"/>
                  <a:t>可惜的是如果你只输出 </a:t>
                </a:r>
                <a:r>
                  <a:rPr lang="en-US" altLang="zh-CN" sz="1800" dirty="0">
                    <a:ea typeface="Fira Code" pitchFamily="1" charset="0"/>
                    <a:cs typeface="Fira Code" pitchFamily="1" charset="0"/>
                  </a:rPr>
                  <a:t>-1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，是一分也没有的。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  <a:blipFill>
                <a:blip r:embed="rId2"/>
                <a:stretch>
                  <a:fillRect l="-464" t="-204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228ED6-4B92-8D30-7088-6E2ABDF4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818695-E2D6-4E0B-A959-B5AC5E1CE5C4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AB7A43-2DCF-308B-9F1C-F24D3F66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B7C60-1777-7C02-DFB8-AFD157010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9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zh-CN" altLang="en-US" sz="1800" dirty="0"/>
                  <a:t>那么要怎么构造呢？我们现在已经有一个最小的合法矩阵了，其实只要在这个基础上加一加就好了。</a:t>
                </a:r>
              </a:p>
              <a:p>
                <a:pPr algn="just"/>
                <a:r>
                  <a:rPr lang="zh-CN" altLang="en-US" sz="1800" dirty="0"/>
                  <a:t>具体的，只要把最大那行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1800" dirty="0"/>
                  <a:t>（从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/>
                  <a:t>）都加上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就好了，因为每行只会选出一个元素，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中元素也一定会被选到一个，就会使得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，在最大一行加是为了避免元素重复，于是就做完了。</a:t>
                </a:r>
              </a:p>
              <a:p>
                <a:pPr algn="just"/>
                <a:r>
                  <a:rPr lang="zh-CN" altLang="en-US" sz="1800" dirty="0"/>
                  <a:t>当然其实不只这一种构造方法，但只要构造出的矩阵相邻两列中每一行元素的差都相等，就可以使得任意选出来的结果都一样，然后再使得结果与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相等即可。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  <a:blipFill>
                <a:blip r:embed="rId2"/>
                <a:stretch>
                  <a:fillRect l="-464" t="-2041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FFED0F-A8B7-A8D1-F697-DE9B8FB9F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85EEE-4555-480C-908B-870041A365F3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ACBA3F-0BA2-41D7-6963-1DA278C3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C57D3-62BC-4B4C-28C4-04ACB69B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00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5714" y="1627909"/>
            <a:ext cx="7112577" cy="2180360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Ubuntu Mono" panose="020B0509030602030204" pitchFamily="49" charset="0"/>
              </a:rPr>
              <a:t>test_case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795E26"/>
                </a:solidFill>
                <a:latin typeface="Ubuntu Mono" panose="020B0509030602030204" pitchFamily="49" charset="0"/>
              </a:rPr>
              <a:t>range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200" dirty="0">
                <a:solidFill>
                  <a:srgbClr val="267F99"/>
                </a:solidFill>
                <a:latin typeface="Ubuntu Mono" panose="020B0509030602030204" pitchFamily="49" charset="0"/>
              </a:rPr>
              <a:t>int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200" dirty="0">
                <a:solidFill>
                  <a:srgbClr val="795E26"/>
                </a:solidFill>
                <a:latin typeface="Ubuntu Mono" panose="020B0509030602030204" pitchFamily="49" charset="0"/>
              </a:rPr>
              <a:t>input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())):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n, k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[ </a:t>
            </a:r>
            <a:r>
              <a:rPr lang="en-US" altLang="zh-CN" sz="1200" dirty="0">
                <a:solidFill>
                  <a:srgbClr val="267F99"/>
                </a:solidFill>
                <a:latin typeface="Ubuntu Mono" panose="020B0509030602030204" pitchFamily="49" charset="0"/>
              </a:rPr>
              <a:t>int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200" dirty="0" err="1">
                <a:solidFill>
                  <a:srgbClr val="3B3B3B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)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795E26"/>
                </a:solidFill>
                <a:latin typeface="Ubuntu Mono" panose="020B0509030602030204" pitchFamily="49" charset="0"/>
              </a:rPr>
              <a:t>input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().split() 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</a:t>
            </a:r>
            <a:r>
              <a:rPr lang="en-US" altLang="zh-CN" sz="1200" dirty="0" err="1">
                <a:solidFill>
                  <a:srgbClr val="3B3B3B"/>
                </a:solidFill>
                <a:latin typeface="Ubuntu Mono" panose="020B0509030602030204" pitchFamily="49" charset="0"/>
              </a:rPr>
              <a:t>k_min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(n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-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Ubuntu Mono" panose="020B0509030602030204" pitchFamily="49" charset="0"/>
              </a:rPr>
              <a:t>1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)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*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n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*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(n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+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Ubuntu Mono" panose="020B0509030602030204" pitchFamily="49" charset="0"/>
              </a:rPr>
              <a:t>1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)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//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Ubuntu Mono" panose="020B0509030602030204" pitchFamily="49" charset="0"/>
              </a:rPr>
              <a:t>2</a:t>
            </a:r>
            <a:endParaRPr lang="en-US" altLang="zh-CN" sz="1200" dirty="0">
              <a:solidFill>
                <a:srgbClr val="3B3B3B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if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k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&lt;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Ubuntu Mono" panose="020B0509030602030204" pitchFamily="49" charset="0"/>
              </a:rPr>
              <a:t>k_min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    </a:t>
            </a:r>
            <a:r>
              <a:rPr lang="en-US" altLang="zh-CN" sz="1200" dirty="0">
                <a:solidFill>
                  <a:srgbClr val="795E26"/>
                </a:solidFill>
                <a:latin typeface="Ubuntu Mono" panose="020B0509030602030204" pitchFamily="49" charset="0"/>
              </a:rPr>
              <a:t>print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-</a:t>
            </a:r>
            <a:r>
              <a:rPr lang="en-US" altLang="zh-CN" sz="1200" dirty="0">
                <a:solidFill>
                  <a:srgbClr val="098658"/>
                </a:solidFill>
                <a:latin typeface="Ubuntu Mono" panose="020B0509030602030204" pitchFamily="49" charset="0"/>
              </a:rPr>
              <a:t>1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   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continue</a:t>
            </a:r>
            <a:endParaRPr lang="en-US" altLang="zh-CN" sz="1200" dirty="0">
              <a:solidFill>
                <a:srgbClr val="3B3B3B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b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</a:b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795E26"/>
                </a:solidFill>
                <a:latin typeface="Ubuntu Mono" panose="020B0509030602030204" pitchFamily="49" charset="0"/>
              </a:rPr>
              <a:t>range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(n):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   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j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795E26"/>
                </a:solidFill>
                <a:latin typeface="Ubuntu Mono" panose="020B0509030602030204" pitchFamily="49" charset="0"/>
              </a:rPr>
              <a:t>range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(n):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        </a:t>
            </a:r>
            <a:r>
              <a:rPr lang="en-US" altLang="zh-CN" sz="1200" dirty="0">
                <a:solidFill>
                  <a:srgbClr val="795E26"/>
                </a:solidFill>
                <a:latin typeface="Ubuntu Mono" panose="020B0509030602030204" pitchFamily="49" charset="0"/>
              </a:rPr>
              <a:t>print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200" dirty="0" err="1">
                <a:solidFill>
                  <a:srgbClr val="3B3B3B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*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n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+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j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+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(k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-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Ubuntu Mono" panose="020B0509030602030204" pitchFamily="49" charset="0"/>
              </a:rPr>
              <a:t>k_min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if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 err="1">
                <a:solidFill>
                  <a:srgbClr val="3B3B3B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==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n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-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Ubuntu Mono" panose="020B0509030602030204" pitchFamily="49" charset="0"/>
              </a:rPr>
              <a:t>1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AF00DB"/>
                </a:solidFill>
                <a:latin typeface="Ubuntu Mono" panose="020B0509030602030204" pitchFamily="49" charset="0"/>
              </a:rPr>
              <a:t>else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098658"/>
                </a:solidFill>
                <a:latin typeface="Ubuntu Mono" panose="020B0509030602030204" pitchFamily="49" charset="0"/>
              </a:rPr>
              <a:t>0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), </a:t>
            </a:r>
            <a:r>
              <a:rPr lang="en-US" altLang="zh-CN" sz="1200" dirty="0">
                <a:solidFill>
                  <a:srgbClr val="001080"/>
                </a:solidFill>
                <a:latin typeface="Ubuntu Mono" panose="020B0509030602030204" pitchFamily="49" charset="0"/>
              </a:rPr>
              <a:t>end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200" dirty="0">
                <a:solidFill>
                  <a:srgbClr val="A31515"/>
                </a:solidFill>
                <a:latin typeface="Ubuntu Mono" panose="020B0509030602030204" pitchFamily="49" charset="0"/>
              </a:rPr>
              <a:t>" "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        </a:t>
            </a:r>
            <a:r>
              <a:rPr lang="en-US" altLang="zh-CN" sz="1200" dirty="0">
                <a:solidFill>
                  <a:srgbClr val="795E26"/>
                </a:solidFill>
                <a:latin typeface="Ubuntu Mono" panose="020B0509030602030204" pitchFamily="49" charset="0"/>
              </a:rPr>
              <a:t>print</a:t>
            </a:r>
            <a:r>
              <a:rPr lang="en-US" altLang="zh-CN" sz="1200" dirty="0">
                <a:solidFill>
                  <a:srgbClr val="3B3B3B"/>
                </a:solidFill>
                <a:latin typeface="Ubuntu Mono" panose="020B0509030602030204" pitchFamily="49" charset="0"/>
              </a:rPr>
              <a:t>()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9FA5686-0FC2-332F-327E-5C509415E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B4A5E-B7D2-430F-9512-88925EB54762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F9D786-D0B1-7E00-C93F-8F86F9E93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C4AB28-5FDD-14FF-0C23-5BB2856FB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9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F. </a:t>
            </a:r>
            <a:r>
              <a:rPr lang="zh-CN" altLang="en-US" sz="4050" dirty="0"/>
              <a:t>初生几何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034F5-BA42-D219-BFF4-207149EC1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1A43-2B3E-4F70-9E09-767395004A5D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6748C2-114A-2D07-5E25-FF7B845E8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EBD39C-6701-68E3-9510-852BEFC89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7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168819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在平面直角坐标系中，抛物线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1800" dirty="0"/>
                  <a:t>与直线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相交。抛物线与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轴的另一个交点为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设线段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𝑂𝐴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上存在一动点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800" dirty="0"/>
                  <a:t>，过点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作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轴的平行线交抛物线于点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800" dirty="0"/>
                  <a:t>，交直线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于点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试求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𝑂𝐵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𝐴𝐶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的最大值。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1688198"/>
              </a:xfrm>
              <a:blipFill>
                <a:blip r:embed="rId2"/>
                <a:stretch>
                  <a:fillRect l="-464" t="-3610" r="-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270963-6D9F-39D0-66DF-CF5480DD1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9D2AE-34DA-4DED-9BF9-E5A192C2F108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B9E765-7D39-C68F-8AF6-2E59B7486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1A47D-556C-D9D9-6FDF-D639442E9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183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>
                    <a:latin typeface="-apple-system"/>
                  </a:rPr>
                  <a:t>设 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𝑂𝑃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800" dirty="0">
                    <a:latin typeface="KaTeX_Main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1800" dirty="0">
                    <a:latin typeface="-apple-system"/>
                  </a:rPr>
                  <a:t>，则 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𝐵𝑃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zh-CN" altLang="en-US" sz="1800" i="1" dirty="0" err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𝐶𝑃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1800" dirty="0">
                    <a:latin typeface="-apple-system"/>
                  </a:rPr>
                  <a:t>。</a:t>
                </a:r>
                <a:endParaRPr lang="en-US" altLang="zh-CN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注意到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𝑂𝐵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AC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+1=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𝑎𝑏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即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/>
                  <a:t> 取最大或最小时得到原式的最大值。</a:t>
                </a:r>
                <a:endParaRPr lang="en-US" altLang="zh-CN" sz="1800" dirty="0"/>
              </a:p>
              <a:p>
                <a:r>
                  <a:rPr lang="zh-CN" altLang="en-US" sz="1800" dirty="0"/>
                  <a:t>当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点与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重合时有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/>
                  <a:t> 最小。</a:t>
                </a:r>
                <a:endParaRPr lang="en-US" altLang="zh-CN" sz="1800" dirty="0"/>
              </a:p>
              <a:p>
                <a:r>
                  <a:rPr lang="zh-CN" altLang="en-US" sz="1800" dirty="0">
                    <a:latin typeface="-apple-system"/>
                  </a:rPr>
                  <a:t>当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1800" dirty="0">
                    <a:latin typeface="-apple-system"/>
                  </a:rPr>
                  <a:t> 在抛物线对称轴上时有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最大。</a:t>
                </a:r>
                <a:endParaRPr lang="en-US" altLang="zh-CN" sz="1800" dirty="0"/>
              </a:p>
              <a:p>
                <a:r>
                  <a:rPr lang="zh-CN" altLang="en-US" sz="1800" dirty="0">
                    <a:latin typeface="KaTeX_Main"/>
                  </a:rPr>
                  <a:t>所以答案为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+1, </m:t>
                            </m:r>
                            <m:d>
                              <m:dPr>
                                <m:ctrlP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altLang="zh-CN" sz="1800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1800" i="1" dirty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altLang="zh-CN" sz="1800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altLang="zh-CN" sz="1800" i="1" dirty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  <m:r>
                                  <a:rPr lang="en-US" altLang="zh-CN" sz="1800" i="1" dirty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zh-CN" altLang="en-US" sz="1800" dirty="0">
                    <a:latin typeface="KaTeX_Size4"/>
                  </a:rPr>
                  <a:t>。</a:t>
                </a:r>
                <a:br>
                  <a:rPr lang="en-US" altLang="zh-CN" sz="1800" dirty="0"/>
                </a:br>
                <a:endParaRPr lang="zh-CN" altLang="en-US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  <a:blipFill>
                <a:blip r:embed="rId2"/>
                <a:stretch>
                  <a:fillRect l="-508" t="-2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40F886-0921-E74C-3345-358F6307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F913C-49C5-4453-98CF-CE13DC21B7F7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5E6C6F-4443-1CAF-34E3-E212CCE13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3F1760-53D9-DE68-1EB1-8BD7BEB7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648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7098" y="2222789"/>
            <a:ext cx="5709804" cy="1269424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test_case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800" dirty="0">
                <a:solidFill>
                  <a:srgbClr val="795E26"/>
                </a:solidFill>
                <a:latin typeface="Ubuntu Mono" panose="020B0509030602030204" pitchFamily="49" charset="0"/>
              </a:rPr>
              <a:t>range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800" dirty="0">
                <a:solidFill>
                  <a:srgbClr val="267F99"/>
                </a:solidFill>
                <a:latin typeface="Ubuntu Mono" panose="020B0509030602030204" pitchFamily="49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800" dirty="0">
                <a:solidFill>
                  <a:srgbClr val="795E26"/>
                </a:solidFill>
                <a:latin typeface="Ubuntu Mono" panose="020B0509030602030204" pitchFamily="49" charset="0"/>
              </a:rPr>
              <a:t>input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())):</a:t>
            </a:r>
            <a:endParaRPr lang="en-US" altLang="zh-CN" sz="1800" dirty="0">
              <a:solidFill>
                <a:srgbClr val="3B3B3B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    a, b = [ </a:t>
            </a:r>
            <a:r>
              <a:rPr lang="en-US" altLang="zh-CN" sz="1800" dirty="0">
                <a:solidFill>
                  <a:srgbClr val="267F99"/>
                </a:solidFill>
                <a:latin typeface="Ubuntu Mono" panose="020B0509030602030204" pitchFamily="49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) </a:t>
            </a: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800" dirty="0">
                <a:solidFill>
                  <a:srgbClr val="795E26"/>
                </a:solidFill>
                <a:latin typeface="Ubuntu Mono" panose="020B0509030602030204" pitchFamily="49" charset="0"/>
              </a:rPr>
              <a:t>input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().split() ]</a:t>
            </a:r>
            <a:endParaRPr lang="en-US" altLang="zh-CN" sz="1800" dirty="0">
              <a:solidFill>
                <a:srgbClr val="3B3B3B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    k = a / b</a:t>
            </a:r>
            <a:endParaRPr lang="en-US" altLang="zh-CN" sz="1800" dirty="0">
              <a:solidFill>
                <a:srgbClr val="3B3B3B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    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ans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= </a:t>
            </a:r>
            <a:r>
              <a:rPr lang="en-US" altLang="zh-CN" sz="1800" dirty="0">
                <a:solidFill>
                  <a:srgbClr val="795E26"/>
                </a:solidFill>
                <a:latin typeface="Ubuntu Mono" panose="020B0509030602030204" pitchFamily="49" charset="0"/>
              </a:rPr>
              <a:t>max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((k * k / </a:t>
            </a:r>
            <a:r>
              <a:rPr lang="en-US" altLang="zh-CN" sz="1800" dirty="0">
                <a:solidFill>
                  <a:srgbClr val="098658"/>
                </a:solidFill>
                <a:latin typeface="Ubuntu Mono" panose="020B0509030602030204" pitchFamily="49" charset="0"/>
              </a:rPr>
              <a:t>4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+ </a:t>
            </a:r>
            <a:r>
              <a:rPr lang="en-US" altLang="zh-CN" sz="1800" dirty="0">
                <a:solidFill>
                  <a:srgbClr val="098658"/>
                </a:solidFill>
                <a:latin typeface="Ubuntu Mono" panose="020B0509030602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) ** </a:t>
            </a:r>
            <a:r>
              <a:rPr lang="en-US" altLang="zh-CN" sz="1800" dirty="0">
                <a:solidFill>
                  <a:srgbClr val="098658"/>
                </a:solidFill>
                <a:latin typeface="Ubuntu Mono" panose="020B0509030602030204" pitchFamily="49" charset="0"/>
              </a:rPr>
              <a:t>2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, k * k + </a:t>
            </a:r>
            <a:r>
              <a:rPr lang="en-US" altLang="zh-CN" sz="1800" dirty="0">
                <a:solidFill>
                  <a:srgbClr val="098658"/>
                </a:solidFill>
                <a:latin typeface="Ubuntu Mono" panose="020B0509030602030204" pitchFamily="49" charset="0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  <a:endParaRPr lang="en-US" altLang="zh-CN" sz="1800" dirty="0">
              <a:solidFill>
                <a:srgbClr val="3B3B3B"/>
              </a:solidFill>
              <a:latin typeface="Ubuntu Mono" panose="020B0509030602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    </a:t>
            </a:r>
            <a:r>
              <a:rPr lang="en-US" altLang="zh-CN" sz="1800" dirty="0">
                <a:solidFill>
                  <a:srgbClr val="795E26"/>
                </a:solidFill>
                <a:latin typeface="Ubuntu Mono" panose="020B0509030602030204" pitchFamily="49" charset="0"/>
              </a:rPr>
              <a:t>print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ans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  <a:endParaRPr lang="en-US" altLang="zh-CN" sz="1800" dirty="0">
              <a:solidFill>
                <a:srgbClr val="3B3B3B"/>
              </a:solidFill>
              <a:latin typeface="Ubuntu Mono" panose="020B0509030602030204" pitchFamily="49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99F619-4794-7004-B58D-7215E31F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DFBAB-DC7E-406F-BE06-2A7A3A5F1924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23495F-FF4C-F12C-5DFE-3A3158E7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E20E64-ADAB-8720-6C62-1A58E37E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52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G. </a:t>
            </a:r>
            <a:r>
              <a:rPr lang="zh-CN" altLang="en-US" sz="4050" dirty="0"/>
              <a:t>排序算法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6DF267-B7CF-71DA-DD66-628DED277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6C7E1-A5B9-4179-881B-3ABFCB819995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0EB4C8-FB0A-95B8-CA91-6AA3A626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C20853-501C-35E4-E81D-D0F7A5840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4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139725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给定长为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的序列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求下面这个排序算法的正确性。</a:t>
                </a:r>
                <a:endParaRPr lang="en-US" altLang="zh-CN" sz="1800" dirty="0"/>
              </a:p>
              <a:p>
                <a:r>
                  <a:rPr lang="zh-CN" altLang="en-US" sz="1800" dirty="0"/>
                  <a:t>如果正确，求出语句 </a:t>
                </a:r>
                <a:r>
                  <a:rPr lang="en-US" altLang="zh-CN" sz="1800" dirty="0"/>
                  <a:t>std::swap(a[</a:t>
                </a:r>
                <a:r>
                  <a:rPr lang="en-US" altLang="zh-CN" sz="1800" dirty="0" err="1"/>
                  <a:t>i</a:t>
                </a:r>
                <a:r>
                  <a:rPr lang="en-US" altLang="zh-CN" sz="1800" dirty="0"/>
                  <a:t>], a[j]); </a:t>
                </a:r>
                <a:r>
                  <a:rPr lang="zh-CN" altLang="en-US" sz="1800" dirty="0"/>
                  <a:t>的执行次数。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≤2×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1397252"/>
              </a:xfrm>
              <a:blipFill>
                <a:blip r:embed="rId2"/>
                <a:stretch>
                  <a:fillRect l="-464" t="-4367" b="-6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内容占位符 4">
            <a:extLst>
              <a:ext uri="{FF2B5EF4-FFF2-40B4-BE49-F238E27FC236}">
                <a16:creationId xmlns:a16="http://schemas.microsoft.com/office/drawing/2014/main" id="{A1A3E610-C6EB-750F-E716-712170A0FC66}"/>
              </a:ext>
            </a:extLst>
          </p:cNvPr>
          <p:cNvSpPr txBox="1">
            <a:spLocks/>
          </p:cNvSpPr>
          <p:nvPr/>
        </p:nvSpPr>
        <p:spPr>
          <a:xfrm>
            <a:off x="2424702" y="3095879"/>
            <a:ext cx="4294596" cy="1269424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Ubuntu Mono" panose="020B0509030602030204" pitchFamily="49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= </a:t>
            </a:r>
            <a:r>
              <a:rPr lang="en-US" altLang="zh-CN" sz="1800" dirty="0">
                <a:solidFill>
                  <a:srgbClr val="098658"/>
                </a:solidFill>
                <a:latin typeface="Ubuntu Mono" panose="020B0509030602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; 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&lt; n; ++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    </a:t>
            </a: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</a:rPr>
              <a:t>for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(</a:t>
            </a:r>
            <a:r>
              <a:rPr lang="en-US" altLang="zh-CN" sz="1800" dirty="0">
                <a:solidFill>
                  <a:srgbClr val="0000FF"/>
                </a:solidFill>
                <a:latin typeface="Ubuntu Mono" panose="020B0509030602030204" pitchFamily="49" charset="0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j = </a:t>
            </a:r>
            <a:r>
              <a:rPr lang="en-US" altLang="zh-CN" sz="1800" dirty="0">
                <a:solidFill>
                  <a:srgbClr val="098658"/>
                </a:solidFill>
                <a:latin typeface="Ubuntu Mono" panose="020B0509030602030204" pitchFamily="49" charset="0"/>
              </a:rPr>
              <a:t>0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; j &lt; n; ++j)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        </a:t>
            </a: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 (</a:t>
            </a:r>
            <a:r>
              <a:rPr lang="en-US" altLang="zh-CN" sz="1800" dirty="0">
                <a:solidFill>
                  <a:srgbClr val="001080"/>
                </a:solidFill>
                <a:latin typeface="Ubuntu Mono" panose="020B0509030602030204" pitchFamily="49" charset="0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] &lt; </a:t>
            </a:r>
            <a:r>
              <a:rPr lang="en-US" altLang="zh-CN" sz="1800" dirty="0">
                <a:solidFill>
                  <a:srgbClr val="001080"/>
                </a:solidFill>
                <a:latin typeface="Ubuntu Mono" panose="020B0509030602030204" pitchFamily="49" charset="0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[j])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            </a:t>
            </a:r>
            <a:r>
              <a:rPr lang="en-US" altLang="zh-CN" sz="1800" dirty="0">
                <a:solidFill>
                  <a:srgbClr val="267F99"/>
                </a:solidFill>
                <a:latin typeface="Ubuntu Mono" panose="020B0509030602030204" pitchFamily="49" charset="0"/>
              </a:rPr>
              <a:t>std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::</a:t>
            </a:r>
            <a:r>
              <a:rPr lang="en-US" altLang="zh-CN" sz="1800" dirty="0">
                <a:solidFill>
                  <a:srgbClr val="795E26"/>
                </a:solidFill>
                <a:latin typeface="Ubuntu Mono" panose="020B0509030602030204" pitchFamily="49" charset="0"/>
              </a:rPr>
              <a:t>swap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(</a:t>
            </a:r>
            <a:r>
              <a:rPr lang="en-US" altLang="zh-CN" sz="1800" dirty="0">
                <a:solidFill>
                  <a:srgbClr val="001080"/>
                </a:solidFill>
                <a:latin typeface="Ubuntu Mono" panose="020B0509030602030204" pitchFamily="49" charset="0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[</a:t>
            </a:r>
            <a:r>
              <a:rPr lang="en-US" altLang="zh-CN" sz="1800" dirty="0" err="1">
                <a:solidFill>
                  <a:srgbClr val="000000"/>
                </a:solidFill>
                <a:latin typeface="Ubuntu Mono" panose="020B0509030602030204" pitchFamily="49" charset="0"/>
              </a:rPr>
              <a:t>i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], </a:t>
            </a:r>
            <a:r>
              <a:rPr lang="en-US" altLang="zh-CN" sz="1800" dirty="0">
                <a:solidFill>
                  <a:srgbClr val="001080"/>
                </a:solidFill>
                <a:latin typeface="Ubuntu Mono" panose="020B0509030602030204" pitchFamily="49" charset="0"/>
              </a:rPr>
              <a:t>a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</a:rPr>
              <a:t>[j]);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4D5890D-2DD7-E617-D0AB-70C2A209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C9048-FBE7-4283-9355-32B531F6444F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8F7539-E16C-E234-90F9-F24750E4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63B197-41AD-0EE5-8434-0BD6D26C4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4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给定字符串，查询子串有没有 </a:t>
                </a:r>
                <a:r>
                  <a:rPr lang="en-US" altLang="zh-CN" sz="1800" dirty="0" err="1"/>
                  <a:t>nnsz</a:t>
                </a:r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字符串长度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≤100</m:t>
                    </m:r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CCD553-41B8-07E5-2908-FCF0CFCB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A55B1-D85E-49F7-B172-3CFE404822D8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9E378E-3020-7B6B-ED43-5591EE986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B9EE16-8457-C8D1-5B22-DD6C9AE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90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我会模拟！</a:t>
                </a:r>
                <a:endParaRPr lang="en-US" altLang="zh-CN" sz="1800" dirty="0"/>
              </a:p>
              <a:p>
                <a:r>
                  <a:rPr lang="zh-CN" altLang="en-US" sz="1800" dirty="0"/>
                  <a:t>模拟这个过程并判断序列是否有序。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</a:t>
                </a:r>
                <a:r>
                  <a:rPr lang="zh-CN" altLang="en-US" sz="1800" dirty="0"/>
                  <a:t>，得到 </a:t>
                </a:r>
                <a:r>
                  <a:rPr lang="en-US" altLang="zh-CN" sz="1800" dirty="0"/>
                  <a:t>20 </a:t>
                </a:r>
                <a:r>
                  <a:rPr lang="zh-CN" altLang="en-US" sz="1800" dirty="0"/>
                  <a:t>分。</a:t>
                </a:r>
                <a:endParaRPr lang="zh-CN" alt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  <a:blipFill>
                <a:blip r:embed="rId2"/>
                <a:stretch>
                  <a:fillRect l="-508" t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BF853E1-7A25-B3D5-F36A-F4F6566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20D5B-BB8D-41B8-AB50-A95899F2ACDF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A0DE1F-C0D5-B118-3A72-89DB286D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53464B-D69F-EA9B-BB71-9DCF536C5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02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观察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我会思考性质！</a:t>
                </a:r>
                <a:endParaRPr lang="en-US" altLang="zh-CN" sz="1800" dirty="0"/>
              </a:p>
              <a:p>
                <a:r>
                  <a:rPr lang="zh-CN" altLang="en-US" sz="1800" b="1" dirty="0"/>
                  <a:t>注意到算法是正确的。</a:t>
                </a:r>
                <a:endParaRPr lang="en-US" altLang="zh-CN" sz="1800" b="1" dirty="0"/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时，循环即找到最大值。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≥2</m:t>
                    </m:r>
                  </m:oMath>
                </a14:m>
                <a:r>
                  <a:rPr lang="zh-CN" altLang="en-US" sz="1800" dirty="0"/>
                  <a:t>，外层循环到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必然不小于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 lvl="1"/>
                <a:r>
                  <a:rPr lang="zh-CN" altLang="en-US" sz="1500" dirty="0"/>
                  <a:t>对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的部分，最终得到的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5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必然是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前缀的最大值，即序列最大值。</a:t>
                </a:r>
                <a:endParaRPr lang="en-US" altLang="zh-CN" sz="1500" dirty="0"/>
              </a:p>
              <a:p>
                <a:pPr lvl="1"/>
                <a:r>
                  <a:rPr lang="zh-CN" altLang="en-US" sz="1500" dirty="0"/>
                  <a:t>对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的部分，由于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500" dirty="0"/>
                  <a:t> 已经是最大值，不会发生交换。</a:t>
                </a:r>
                <a:endParaRPr lang="en-US" altLang="zh-CN" sz="1500" dirty="0"/>
              </a:p>
              <a:p>
                <a:r>
                  <a:rPr lang="zh-CN" altLang="en-US" sz="1800" dirty="0"/>
                  <a:t>所以算法正确，输出 </a:t>
                </a:r>
                <a:r>
                  <a:rPr lang="en-US" altLang="zh-CN" sz="1800" dirty="0"/>
                  <a:t>NO </a:t>
                </a:r>
                <a:r>
                  <a:rPr lang="zh-CN" altLang="en-US" sz="1800" dirty="0"/>
                  <a:t>并没有分。</a:t>
                </a:r>
                <a:endParaRPr lang="en-US" altLang="zh-CN" sz="1800" dirty="0"/>
              </a:p>
              <a:p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  <a:blipFill>
                <a:blip r:embed="rId2"/>
                <a:stretch>
                  <a:fillRect l="-508" t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A12870-9FEA-F20E-08BF-06E9367D1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B2A0-8A99-41BA-88CD-7351528DFB19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5F0999-5A00-19E1-E0B7-28C84CD41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0454DB-E2A5-C78A-D5A9-90D4854F1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116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我还会思考性质！</a:t>
                </a:r>
                <a:endParaRPr lang="en-US" altLang="zh-CN" sz="1800" dirty="0"/>
              </a:p>
              <a:p>
                <a:r>
                  <a:rPr lang="zh-CN" altLang="en-US" sz="1800" dirty="0"/>
                  <a:t>性质：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800" b="1" dirty="0"/>
                  <a:t>，每轮外层循环对答案的贡献为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1800" b="1" dirty="0"/>
                  <a:t> 前缀中比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/>
                  <a:t> </a:t>
                </a:r>
                <a:r>
                  <a:rPr lang="zh-CN" altLang="en-US" sz="1800" b="1" dirty="0"/>
                  <a:t>大的不同元素的个数。</a:t>
                </a:r>
                <a:endParaRPr lang="en-US" altLang="zh-CN" sz="1800" b="1" dirty="0"/>
              </a:p>
              <a:p>
                <a:r>
                  <a:rPr lang="zh-CN" altLang="en-US" sz="1800" dirty="0"/>
                  <a:t>朴素处理第 </a:t>
                </a:r>
                <a:r>
                  <a:rPr lang="en-US" altLang="zh-CN" sz="1800" dirty="0"/>
                  <a:t>1 </a:t>
                </a:r>
                <a:r>
                  <a:rPr lang="zh-CN" altLang="en-US" sz="1800" dirty="0"/>
                  <a:t>轮外层循环，再维护一个数据结构支持插入元素、查询大于某个元素的不同元素个数。</a:t>
                </a:r>
              </a:p>
              <a:p>
                <a:r>
                  <a:rPr lang="zh-CN" altLang="en-US" sz="1800" dirty="0"/>
                  <a:t>平衡树、线段树和树状数组即可。</a:t>
                </a:r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r>
                  <a:rPr lang="en-US" altLang="zh-CN" sz="1800" dirty="0"/>
                  <a:t>python </a:t>
                </a:r>
                <a:r>
                  <a:rPr lang="zh-CN" altLang="en-US" sz="1800" dirty="0"/>
                  <a:t>常数大只有树状数组能过。</a:t>
                </a:r>
              </a:p>
              <a:p>
                <a:r>
                  <a:rPr lang="zh-CN" altLang="en-US" sz="1800" dirty="0"/>
                  <a:t>期望通过所有子任务。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200900" cy="2987387"/>
              </a:xfrm>
              <a:blipFill>
                <a:blip r:embed="rId2"/>
                <a:stretch>
                  <a:fillRect l="-508" t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3BFA094-5EC6-4D36-B32A-E2B35A96C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C5EA-ACCF-4510-B914-69CB5BD686DF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6A6F9C-30E9-CCA4-32E9-692FBCA67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D8B301-30A4-1CDC-1A00-A6DE0032D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9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7E51B6-0657-C743-2222-44DF7617E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彩蛋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071A8-6664-2F04-5993-0FC974795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论文题。</a:t>
            </a:r>
            <a:r>
              <a:rPr lang="en-US" altLang="zh-CN" dirty="0">
                <a:hlinkClick r:id="rId2"/>
              </a:rPr>
              <a:t>https://arxiv.org/pdf/2110.01111.pdf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DFAF7-C86C-F86C-E98F-6E7670192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FD65D-2722-4855-A678-AF9E07240C53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1F2458-F6A3-81A4-2CC7-1796F816E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2FA8E-244D-33E6-EFDF-7EADC083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18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H. </a:t>
            </a:r>
            <a:r>
              <a:rPr lang="zh-CN" altLang="en-US" sz="4050" dirty="0"/>
              <a:t>购买车券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EF6BE9-847F-596A-010C-2E1B79490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028C3-1692-44DB-B40E-91D78FF106B2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849855-DC2D-D5FD-2114-5C54F7FFA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8979AA-066A-F31B-A708-1AE2D64FF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54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886700" cy="179210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给定一棵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 个点的无根树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800" dirty="0"/>
                  <a:t>，每次删去一个叶子结点直至删空。</a:t>
                </a:r>
                <a:endParaRPr lang="en-US" altLang="zh-CN" sz="1800" dirty="0"/>
              </a:p>
              <a:p>
                <a:r>
                  <a:rPr lang="zh-CN" altLang="en-US" sz="1800" dirty="0"/>
                  <a:t>对合法的操作序列计数，对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998 244 353</m:t>
                    </m:r>
                  </m:oMath>
                </a14:m>
                <a:r>
                  <a:rPr lang="zh-CN" altLang="en-US" sz="1800" dirty="0"/>
                  <a:t> 取模。</a:t>
                </a:r>
                <a:endParaRPr lang="en-US" altLang="zh-CN" sz="1800" dirty="0"/>
              </a:p>
              <a:p>
                <a:r>
                  <a:rPr lang="zh-CN" altLang="en-US" sz="1800" dirty="0"/>
                  <a:t>叶子结点的定义是度数不大于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的结点。</a:t>
                </a:r>
                <a:endParaRPr lang="en-US" altLang="zh-CN" sz="1800" dirty="0"/>
              </a:p>
              <a:p>
                <a:r>
                  <a:rPr lang="zh-CN" altLang="en-US" sz="1800" dirty="0"/>
                  <a:t>操作序列不同，当且仅当某一次删去的叶子不同。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≤2×</m:t>
                    </m:r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886700" cy="1792107"/>
              </a:xfrm>
              <a:blipFill>
                <a:blip r:embed="rId2"/>
                <a:stretch>
                  <a:fillRect l="-464" t="-4422" b="-1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42A62D-019F-C5AC-C057-CBBE9445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F7718-3B0C-4C8E-AC3E-A3ECC169E148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5987CB-467C-1089-F538-71AD8721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3C84E-C89B-3A4A-A6D2-A572A37F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4038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886700" cy="187003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我会枚举！</a:t>
                </a:r>
                <a:endParaRPr lang="en-US" altLang="zh-CN" sz="1800" dirty="0"/>
              </a:p>
              <a:p>
                <a:r>
                  <a:rPr lang="zh-CN" altLang="en-US" sz="1800" dirty="0"/>
                  <a:t>考虑在树上暴搜方案。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</a:t>
                </a:r>
                <a:r>
                  <a:rPr lang="zh-CN" altLang="en-US" sz="1800" dirty="0"/>
                  <a:t>。</a:t>
                </a:r>
                <a:endParaRPr lang="zh-CN" alt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886700" cy="1870039"/>
              </a:xfrm>
              <a:blipFill>
                <a:blip r:embed="rId2"/>
                <a:stretch>
                  <a:fillRect l="-464" t="-32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89F2457-D7C9-0AE8-F9EB-58994D3C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D627C-48BD-4EDE-8597-EC7AE1505548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C0921F6-5523-851C-4603-809E7F14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D136D7-E2F0-EC7D-5019-FA8E1747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940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我会性质！</a:t>
                </a:r>
              </a:p>
              <a:p>
                <a:r>
                  <a:rPr lang="zh-CN" altLang="en-US" sz="1800" dirty="0"/>
                  <a:t>由于整棵树是一条链，在删除前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个结点时，树上都恰好有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个叶子结点，故答案为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结合算法 </a:t>
                </a:r>
                <a:r>
                  <a:rPr lang="en-US" altLang="zh-CN" sz="1800" dirty="0"/>
                  <a:t>0 </a:t>
                </a:r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0, 2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1553769"/>
                <a:ext cx="7886699" cy="2987387"/>
              </a:xfrm>
              <a:blipFill>
                <a:blip r:embed="rId2"/>
                <a:stretch>
                  <a:fillRect l="-464" t="-2653" r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2A580A-EDAA-3DD3-F211-EDC3736E0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55EF4-4C54-43E8-91AE-68C7C98E22E8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50927F-0A07-C52C-ABD2-1C5F7C79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BFDB6-9129-2D5B-8DDF-47C5AEAA9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91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886700" cy="2072661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我还会性质！</a:t>
                </a:r>
              </a:p>
              <a:p>
                <a:r>
                  <a:rPr lang="zh-CN" altLang="en-US" sz="1800" dirty="0"/>
                  <a:t>对一个菊花树，在删除第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zh-CN" altLang="en-US" sz="1800" dirty="0"/>
                  <a:t> 个结点时，树上有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个叶子结点；在删除第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个结点时，树上有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个叶子结点。</a:t>
                </a:r>
              </a:p>
              <a:p>
                <a:r>
                  <a:rPr lang="zh-CN" altLang="en-US" sz="1800" dirty="0"/>
                  <a:t>故答案为：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×⋯×3×2×2×1=(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−1)!×2</m:t>
                      </m:r>
                    </m:oMath>
                  </m:oMathPara>
                </a14:m>
                <a:endParaRPr lang="en-US" altLang="zh-CN" sz="1800" dirty="0"/>
              </a:p>
              <a:p>
                <a:r>
                  <a:rPr lang="zh-CN" altLang="en-US" sz="1800" dirty="0"/>
                  <a:t>结合算法 </a:t>
                </a:r>
                <a:r>
                  <a:rPr lang="en-US" altLang="zh-CN" sz="1800" dirty="0"/>
                  <a:t>0, 1 </a:t>
                </a:r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0, 2, 3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886700" cy="2072661"/>
              </a:xfrm>
              <a:blipFill>
                <a:blip r:embed="rId2"/>
                <a:stretch>
                  <a:fillRect l="-464" t="-2941" r="-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ABBB8F8-B028-9295-7266-B06511BA6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6A91B-6520-4BD8-B257-D27F1DF62D03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52FFA39-15AE-7FE9-67A7-21F327E57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3D25D3-6534-0E48-383C-A8CC6B2D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939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5"/>
                <a:ext cx="7886700" cy="3491022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500" dirty="0"/>
                  <a:t>我会“動的計画法”！</a:t>
                </a:r>
                <a:endParaRPr lang="en-US" altLang="zh-CN" sz="1500" dirty="0"/>
              </a:p>
              <a:p>
                <a:r>
                  <a:rPr lang="zh-CN" altLang="en-US" sz="1500" dirty="0"/>
                  <a:t>思考对于一棵一般的树怎么做。</a:t>
                </a:r>
                <a:endParaRPr lang="en-US" altLang="zh-CN" sz="1500" dirty="0"/>
              </a:p>
              <a:p>
                <a:r>
                  <a:rPr lang="zh-CN" altLang="en-US" sz="1500" dirty="0"/>
                  <a:t>以结点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为根，设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代表将结点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所在的子树删空的方案数。</a:t>
                </a:r>
                <a:endParaRPr lang="en-US" altLang="zh-CN" sz="1500" dirty="0"/>
              </a:p>
              <a:p>
                <a:r>
                  <a:rPr lang="zh-CN" altLang="en-US" sz="1500" dirty="0"/>
                  <a:t>不好转移，我们钦定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是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所在的子树最后删掉的点。</a:t>
                </a:r>
                <a:endParaRPr lang="en-US" altLang="zh-CN" sz="1500" dirty="0"/>
              </a:p>
              <a:p>
                <a:r>
                  <a:rPr lang="zh-CN" altLang="en-US" sz="1500" dirty="0"/>
                  <a:t>这样就比较好转移了。转移考虑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的若干个儿子，第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500" dirty="0"/>
                  <a:t> 个儿子为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500" dirty="0"/>
                  <a:t>：</a:t>
                </a:r>
                <a:endParaRPr lang="en-US" altLang="zh-CN" sz="900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 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noBar"/>
                                          <m:ctrlP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sz="15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sz="15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sz="1500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altLang="zh-CN" sz="15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nary>
                            </m:e>
                          </m:d>
                          <m:f>
                            <m:fPr>
                              <m:ctrlP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altLang="zh-CN" sz="1500" i="1" dirty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sz="15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 dirty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500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r>
                                        <a:rPr lang="en-US" altLang="zh-CN" sz="1500" i="1" dirty="0">
                                          <a:latin typeface="Cambria Math" panose="02040503050406030204" pitchFamily="18" charset="0"/>
                                        </a:rPr>
                                        <m:t>!</m:t>
                                      </m:r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borderBox>
                    </m:oMath>
                  </m:oMathPara>
                </a14:m>
                <a:endParaRPr lang="en-US" altLang="zh-CN" sz="1500" dirty="0"/>
              </a:p>
              <a:p>
                <a:r>
                  <a:rPr lang="zh-CN" altLang="en-US" sz="1500" dirty="0"/>
                  <a:t>其中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代表以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为根所在的子树大小。</a:t>
                </a:r>
                <a:endParaRPr lang="en-US" altLang="zh-CN" sz="1500" dirty="0"/>
              </a:p>
              <a:p>
                <a:r>
                  <a:rPr lang="zh-CN" altLang="en-US" sz="1500" dirty="0"/>
                  <a:t>令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 = 1, 2, ⋯, 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500" dirty="0"/>
                  <a:t> 跑这个 </a:t>
                </a:r>
                <a:r>
                  <a:rPr lang="en-US" altLang="zh-CN" sz="1500" dirty="0"/>
                  <a:t>DP</a:t>
                </a:r>
                <a:r>
                  <a:rPr lang="zh-CN" altLang="en-US" sz="1500" dirty="0"/>
                  <a:t>，对所有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求和即为答案。</a:t>
                </a:r>
                <a:endParaRPr lang="en-US" altLang="zh-CN" sz="1500" dirty="0"/>
              </a:p>
              <a:p>
                <a:r>
                  <a:rPr lang="zh-CN" altLang="en-US" sz="1500" dirty="0"/>
                  <a:t>时间复杂度为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500" dirty="0"/>
                  <a:t>。结合算法 </a:t>
                </a:r>
                <a:r>
                  <a:rPr lang="en-US" altLang="zh-CN" sz="1500" dirty="0"/>
                  <a:t>1, 2</a:t>
                </a:r>
                <a:r>
                  <a:rPr lang="en-US" altLang="zh-CN" sz="1800" dirty="0"/>
                  <a:t> </a:t>
                </a:r>
                <a:r>
                  <a:rPr lang="zh-CN" altLang="en-US" sz="1500" dirty="0"/>
                  <a:t>期望通过 </a:t>
                </a:r>
                <a:r>
                  <a:rPr lang="en-US" altLang="zh-CN" sz="1500" dirty="0"/>
                  <a:t>Subtask 0, 1, 2, 3</a:t>
                </a:r>
                <a:r>
                  <a:rPr lang="zh-CN" altLang="en-US" sz="1500" dirty="0"/>
                  <a:t>。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5"/>
                <a:ext cx="7886700" cy="3491022"/>
              </a:xfrm>
              <a:blipFill>
                <a:blip r:embed="rId2"/>
                <a:stretch>
                  <a:fillRect l="-232" t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47C913-D23D-6CE0-56C5-49033929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B84C-C46D-45BC-BE6A-855E66B10BC0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01D245-DD5E-0B8F-6AC4-B24A2936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84CC26-48F8-33A2-F55C-FF8D9F9F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55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签到题。</a:t>
                </a:r>
                <a:endParaRPr lang="en-US" altLang="zh-CN" sz="1800" dirty="0"/>
              </a:p>
              <a:p>
                <a:r>
                  <a:rPr lang="zh-CN" altLang="en-US" sz="1800" dirty="0"/>
                  <a:t>枚举相邻的字符判断是否为 </a:t>
                </a:r>
                <a:r>
                  <a:rPr lang="en-US" altLang="zh-CN" sz="1800" dirty="0" err="1"/>
                  <a:t>nnsz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当然也可以用 </a:t>
                </a:r>
                <a:r>
                  <a:rPr lang="en-US" altLang="zh-CN" sz="1800" dirty="0"/>
                  <a:t>KMP </a:t>
                </a:r>
                <a:r>
                  <a:rPr lang="zh-CN" altLang="en-US" sz="1800" dirty="0"/>
                  <a:t>做。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en-US" altLang="zh-CN" sz="1800" dirty="0"/>
                  <a:t>Subtask 0 </a:t>
                </a:r>
                <a:r>
                  <a:rPr lang="zh-CN" altLang="en-US" sz="1800" dirty="0"/>
                  <a:t>的 </a:t>
                </a:r>
                <a:r>
                  <a:rPr lang="en-US" altLang="zh-CN" sz="1800" dirty="0"/>
                  <a:t>45 </a:t>
                </a:r>
                <a:r>
                  <a:rPr lang="zh-CN" altLang="en-US" sz="1800" dirty="0"/>
                  <a:t>分是致敬 </a:t>
                </a:r>
                <a:r>
                  <a:rPr lang="en-US" altLang="zh-CN" sz="1800" dirty="0"/>
                  <a:t>galaxy</a:t>
                </a:r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7475C6-9DE7-BF8B-5A84-158CF457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612FF-D141-4A0B-85A5-35CC376C5EE0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6B73E0-E84A-10F6-4927-E48AB0574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A54BE5-61C4-21BF-DA4E-1C42A180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22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E89E8-B7DD-FE78-32B4-D7BCABD8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ACD08-0CCB-3104-D017-413EA29C4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9"/>
                <a:ext cx="7886700" cy="3641689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500" dirty="0"/>
                  <a:t>我会二次扫描！</a:t>
                </a:r>
                <a:endParaRPr lang="en-US" altLang="zh-CN" sz="1500" dirty="0"/>
              </a:p>
              <a:p>
                <a:r>
                  <a:rPr lang="zh-CN" altLang="en-US" sz="1500" dirty="0"/>
                  <a:t>考虑优化。</a:t>
                </a:r>
                <a:endParaRPr lang="en-US" altLang="zh-CN" sz="1500" dirty="0"/>
              </a:p>
              <a:p>
                <a:r>
                  <a:rPr lang="zh-CN" altLang="en-US" sz="1500" dirty="0"/>
                  <a:t>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5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500" i="1" dirty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代表将结点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视为树根且最后删，删空整棵树的方案数。</a:t>
                </a:r>
                <a:endParaRPr lang="en-US" altLang="zh-CN" sz="1500" dirty="0"/>
              </a:p>
              <a:p>
                <a:r>
                  <a:rPr lang="zh-CN" altLang="en-US" sz="1500" dirty="0"/>
                  <a:t>转移依然考虑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1500" dirty="0"/>
                  <a:t> </a:t>
                </a:r>
                <a:r>
                  <a:rPr lang="zh-CN" altLang="en-US" sz="1500" dirty="0"/>
                  <a:t>的儿子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1500" dirty="0"/>
                  <a:t>：</a:t>
                </a:r>
                <a:endParaRPr lang="en-US" altLang="zh-CN" sz="1500" dirty="0"/>
              </a:p>
              <a:p>
                <a:endParaRPr lang="en-US" altLang="zh-CN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altLang="zh-CN" sz="15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15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altLang="zh-CN" sz="150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altLang="zh-CN" sz="150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zh-CN" sz="15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150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type m:val="noBar"/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den>
                                  </m:f>
                                </m:e>
                              </m:d>
                            </m:den>
                          </m:f>
                          <m:r>
                            <a:rPr lang="en-US" altLang="zh-CN" sz="15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altLang="zh-CN" sz="150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15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</m:den>
                          </m:f>
                        </m:e>
                      </m:borderBox>
                    </m:oMath>
                  </m:oMathPara>
                </a14:m>
                <a:endParaRPr lang="en-US" altLang="zh-CN" sz="1500" dirty="0"/>
              </a:p>
              <a:p>
                <a:endParaRPr lang="en-US" altLang="zh-CN" sz="1500" dirty="0"/>
              </a:p>
              <a:p>
                <a:r>
                  <a:rPr lang="zh-CN" altLang="en-US" sz="1500" dirty="0"/>
                  <a:t>答案即为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zh-CN" altLang="en-US" sz="15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500" dirty="0"/>
                  <a:t>。</a:t>
                </a:r>
                <a:endParaRPr lang="en-US" altLang="zh-CN" sz="1500" dirty="0"/>
              </a:p>
              <a:p>
                <a:r>
                  <a:rPr lang="zh-CN" altLang="en-US" sz="1500" dirty="0"/>
                  <a:t>时间复杂度为 </a:t>
                </a:r>
                <a14:m>
                  <m:oMath xmlns:m="http://schemas.openxmlformats.org/officeDocument/2006/math"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5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500" dirty="0"/>
                  <a:t>。期望通过所有子任务。</a:t>
                </a:r>
                <a:endParaRPr lang="en-US" altLang="zh-CN" sz="1500" i="1" dirty="0"/>
              </a:p>
              <a:p>
                <a:r>
                  <a:rPr lang="zh-CN" altLang="en-US" sz="1500" i="1" dirty="0"/>
                  <a:t>题目来源：</a:t>
                </a:r>
                <a:r>
                  <a:rPr lang="en-US" altLang="zh-CN" sz="1500" i="1" dirty="0"/>
                  <a:t>2023 </a:t>
                </a:r>
                <a:r>
                  <a:rPr lang="zh-CN" altLang="en-US" sz="1500" i="1" dirty="0"/>
                  <a:t>年全国高中数学联赛一试第 </a:t>
                </a:r>
                <a:r>
                  <a:rPr lang="en-US" altLang="zh-CN" sz="1500" i="1" dirty="0"/>
                  <a:t>8 </a:t>
                </a:r>
                <a:r>
                  <a:rPr lang="zh-CN" altLang="en-US" sz="1500" i="1" dirty="0"/>
                  <a:t>题。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9ACD08-0CCB-3104-D017-413EA29C4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9"/>
                <a:ext cx="7886700" cy="3641689"/>
              </a:xfrm>
              <a:blipFill>
                <a:blip r:embed="rId2"/>
                <a:stretch>
                  <a:fillRect l="-232" t="-8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F4FD75-4C20-07AD-7FC3-B1777FBE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DC49C-0623-4031-B249-C212C0649DD4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ACE2C6-A80E-8020-04BE-C0A2BC79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E7A3B-66AC-AF7E-8E1A-5D461BAD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755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I. </a:t>
            </a:r>
            <a:r>
              <a:rPr lang="zh-CN" altLang="en-US" sz="4050" dirty="0"/>
              <a:t>花腔星云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F7B54F-5237-2856-821E-426882AD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72881-C8BB-49F6-B570-49821ED13AB7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4FE6E8-CEB0-0F92-862B-BA16E6A9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D500BC-74F2-EF5D-0C20-F8C8F5D2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42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E745B33-1CE8-14A5-6767-34F62659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97C91BF-6F0D-C05B-33B8-C3B967F69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1800" dirty="0"/>
                  <a:t>，和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1800" dirty="0"/>
                  <a:t> 个三元组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构造长度为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800" dirty="0"/>
                  <a:t> 且值域为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1, 2, 3</m:t>
                        </m:r>
                      </m:e>
                    </m:d>
                  </m:oMath>
                </a14:m>
                <a:r>
                  <a:rPr lang="zh-CN" altLang="en-US" sz="1800" dirty="0"/>
                  <a:t> 的序列，使得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18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4=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1800" i="1" dirty="0"/>
              </a:p>
              <a:p>
                <a:endParaRPr lang="en-US" altLang="zh-CN" sz="1800" dirty="0"/>
              </a:p>
              <a:p>
                <a:r>
                  <a:rPr lang="zh-CN" altLang="en-US" sz="1800" dirty="0"/>
                  <a:t>保证有解。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≤2×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97C91BF-6F0D-C05B-33B8-C3B967F69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>
            <a:extLst>
              <a:ext uri="{FF2B5EF4-FFF2-40B4-BE49-F238E27FC236}">
                <a16:creationId xmlns:a16="http://schemas.microsoft.com/office/drawing/2014/main" id="{9F331787-D0F7-946F-9176-F06E37BE6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ED702-611F-44CA-938F-88ED48C56E03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7C501CB-1F76-0D55-40A1-3E7E5F86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2CA1337E-AF16-49E0-C6F2-8D3AD4F81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11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我会看表！</a:t>
                </a:r>
                <a:endParaRPr lang="en-US" altLang="zh-CN" sz="1800" dirty="0"/>
              </a:p>
              <a:p>
                <a:r>
                  <a:rPr lang="zh-CN" altLang="en-US" sz="1800" dirty="0"/>
                  <a:t>对 </a:t>
                </a:r>
                <a:r>
                  <a:rPr lang="en-US" altLang="zh-CN" sz="1800" dirty="0"/>
                  <a:t>Subtask 0 </a:t>
                </a:r>
                <a:r>
                  <a:rPr lang="zh-CN" altLang="en-US" sz="1800" dirty="0"/>
                  <a:t>发现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1800" dirty="0"/>
                  <a:t>，输出任意一个长为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的序列即可。 </a:t>
                </a:r>
                <a:endParaRPr lang="en-US" altLang="zh-CN" sz="1800" dirty="0"/>
              </a:p>
              <a:p>
                <a:r>
                  <a:rPr lang="zh-CN" altLang="en-US" sz="1800" dirty="0"/>
                  <a:t>期望得分 </a:t>
                </a:r>
                <a:r>
                  <a:rPr lang="en-US" altLang="zh-CN" sz="1800" dirty="0"/>
                  <a:t>2 </a:t>
                </a:r>
                <a:r>
                  <a:rPr lang="zh-CN" altLang="en-US" sz="1800" dirty="0"/>
                  <a:t>分。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5A5C0-59B2-FF8B-DA64-A5957E5B0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A00-5D51-4C7F-B206-21C83D06C828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2F8D4C-D495-0AEE-B210-5045F7506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10C6BC-1648-8992-5675-6181FCF40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94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我会枚举！</a:t>
                </a:r>
                <a:endParaRPr lang="en-US" altLang="zh-CN" sz="1800" dirty="0"/>
              </a:p>
              <a:p>
                <a:r>
                  <a:rPr lang="zh-CN" altLang="en-US" sz="1800" dirty="0"/>
                  <a:t>对 </a:t>
                </a:r>
                <a:r>
                  <a:rPr lang="en-US" altLang="zh-CN" sz="1800" dirty="0"/>
                  <a:t>Subtask 1 </a:t>
                </a:r>
                <a:r>
                  <a:rPr lang="zh-CN" altLang="en-US" sz="1800" dirty="0"/>
                  <a:t>发现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≤10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枚举每一个位置放数，判断是否满足条件即可。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·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。结合算法 </a:t>
                </a:r>
                <a:r>
                  <a:rPr lang="en-US" altLang="zh-CN" sz="1800" dirty="0"/>
                  <a:t>0</a:t>
                </a:r>
                <a:r>
                  <a:rPr lang="zh-CN" altLang="en-US" sz="1800" dirty="0"/>
                  <a:t>，期望得分 </a:t>
                </a:r>
                <a:r>
                  <a:rPr lang="en-US" altLang="zh-CN" sz="1800" dirty="0"/>
                  <a:t>15 </a:t>
                </a:r>
                <a:r>
                  <a:rPr lang="zh-CN" altLang="en-US" sz="1800" dirty="0"/>
                  <a:t>分。</a:t>
                </a:r>
                <a:endParaRPr lang="zh-CN" altLang="en-US" sz="27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AF7094-4BC0-46B2-F363-AA1F1056A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67CA8-A5F2-4A2A-8C5C-4E0FBFCD2711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E1C859-E7E0-55D2-30E7-96B063608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ECF7FF-44C1-9515-FD2C-538F0EF3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17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我会观察性质！</a:t>
                </a:r>
                <a:endParaRPr lang="en-US" altLang="zh-CN" sz="1800" dirty="0"/>
              </a:p>
              <a:p>
                <a:r>
                  <a:rPr lang="zh-CN" altLang="en-US" sz="1800" dirty="0"/>
                  <a:t>注意到：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dirty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4 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1,    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dirty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18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2=0</m:t>
                              </m:r>
                            </m:e>
                            <m:e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3,   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1800" dirty="0">
                                  <a:latin typeface="Cambria Math" panose="02040503050406030204" pitchFamily="18" charset="0"/>
                                </a:rPr>
                                <m:t>mod</m:t>
                              </m:r>
                              <m:r>
                                <a:rPr lang="en-US" altLang="zh-CN" sz="1800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2=1</m:t>
                              </m:r>
                            </m:e>
                          </m:eqArr>
                        </m:e>
                      </m:d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dirty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4 =3·</m:t>
                      </m:r>
                      <m:sSup>
                        <m:sSup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1800" dirty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4=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 2, 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 0,  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1800" i="1" dirty="0">
                                  <a:latin typeface="Cambria Math" panose="02040503050406030204" pitchFamily="18" charset="0"/>
                                </a:rPr>
                                <m:t>≥2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r>
                  <a:rPr lang="zh-CN" altLang="en-US" sz="1800" dirty="0"/>
                  <a:t>所以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意味着区间中有且仅有一个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排序后贪心地填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即可。结合算法 </a:t>
                </a:r>
                <a:r>
                  <a:rPr lang="en-US" altLang="zh-CN" sz="1800" dirty="0"/>
                  <a:t>0, 1 </a:t>
                </a:r>
                <a:r>
                  <a:rPr lang="zh-CN" altLang="en-US" sz="1800" dirty="0"/>
                  <a:t>期望得到 </a:t>
                </a:r>
                <a:r>
                  <a:rPr lang="en-US" altLang="zh-CN" sz="1800" dirty="0"/>
                  <a:t>32 </a:t>
                </a:r>
                <a:r>
                  <a:rPr lang="zh-CN" altLang="en-US" sz="1800" dirty="0"/>
                  <a:t>分。</a:t>
                </a:r>
                <a:endParaRPr lang="zh-CN" altLang="en-US" sz="27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1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5F4677-C992-226D-CF81-5AFD38415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CC6F-4C55-41A5-A117-08E40C1B18DE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147EF3-28D7-B67B-F0DF-29DB3834F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BD6B71-E679-7591-CA19-830BE757D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142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4969"/>
                <a:ext cx="7886700" cy="3675788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1800" dirty="0"/>
                  <a:t>我会观察性质！</a:t>
                </a:r>
                <a:endParaRPr lang="en-US" altLang="zh-CN" sz="1800" dirty="0"/>
              </a:p>
              <a:p>
                <a:r>
                  <a:rPr lang="zh-CN" altLang="en-US" sz="1800" dirty="0"/>
                  <a:t>注意到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=1, 3</m:t>
                    </m:r>
                  </m:oMath>
                </a14:m>
                <a:r>
                  <a:rPr lang="zh-CN" altLang="en-US" sz="1800" dirty="0"/>
                  <a:t>，所以整个序列可以只填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考虑设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代表第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个位置填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800" dirty="0"/>
                  <a:t>，分别为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或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代表有偶数个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1800" dirty="0"/>
                  <a:t>，而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1800" dirty="0"/>
                  <a:t> 代表有奇数个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考虑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个异或方程：</a:t>
                </a:r>
                <a:endParaRPr lang="en-US" altLang="zh-CN" sz="1800" dirty="0"/>
              </a:p>
              <a:p>
                <a:endParaRPr lang="en-US" altLang="zh-CN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⊕⋯⊕</m:t>
                      </m:r>
                      <m:sSub>
                        <m:sSubPr>
                          <m:ctrlPr>
                            <a:rPr lang="en-US" altLang="zh-CN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1800" i="1" dirty="0" err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18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1800" dirty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m:rPr>
                          <m:sty m:val="p"/>
                        </m:rPr>
                        <a:rPr lang="en-US" altLang="zh-CN" sz="1800" dirty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US" altLang="zh-CN" sz="1800" dirty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r>
                  <a:rPr lang="en-US" altLang="zh-CN" sz="1800" dirty="0" err="1"/>
                  <a:t>Bitset</a:t>
                </a:r>
                <a:r>
                  <a:rPr lang="en-US" altLang="zh-CN" sz="1800" dirty="0"/>
                  <a:t> </a:t>
                </a:r>
                <a:r>
                  <a:rPr lang="zh-CN" altLang="en-US" sz="1800" dirty="0"/>
                  <a:t>优化高斯消元解异或方程组即可。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r>
                  <a:rPr lang="zh-CN" altLang="en-US" sz="1800" dirty="0"/>
                  <a:t>。结合算法 </a:t>
                </a:r>
                <a:r>
                  <a:rPr lang="en-US" altLang="zh-CN" sz="1800" dirty="0"/>
                  <a:t>0, 1, 2 </a:t>
                </a:r>
                <a:r>
                  <a:rPr lang="zh-CN" altLang="en-US" sz="1800" dirty="0"/>
                  <a:t>期望得到 </a:t>
                </a:r>
                <a:r>
                  <a:rPr lang="en-US" altLang="zh-CN" sz="1800" dirty="0"/>
                  <a:t>59 </a:t>
                </a:r>
                <a:r>
                  <a:rPr lang="zh-CN" altLang="en-US" sz="1800" dirty="0"/>
                  <a:t>分。</a:t>
                </a:r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4969"/>
                <a:ext cx="7886700" cy="3675788"/>
              </a:xfrm>
              <a:blipFill>
                <a:blip r:embed="rId2"/>
                <a:stretch>
                  <a:fillRect l="-464" t="-1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B35C28-A830-C0BD-C4A1-1F135594D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DF56D-0C0A-4343-A8F9-3674EBB4C8AE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C2C8FC-86CA-2BFA-56E0-4A6F8859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617ED6-183C-DFAB-8B48-73BAF3F8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45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4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4969"/>
                <a:ext cx="7886700" cy="3020940"/>
              </a:xfrm>
            </p:spPr>
            <p:txBody>
              <a:bodyPr>
                <a:noAutofit/>
              </a:bodyPr>
              <a:lstStyle/>
              <a:p>
                <a:r>
                  <a:rPr lang="zh-CN" altLang="en-US" sz="1800" dirty="0"/>
                  <a:t>对于填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1, 3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的情况，考虑一个前缀异或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这些方程等价于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 = 0 </m:t>
                    </m:r>
                    <m:r>
                      <m:rPr>
                        <m:sty m:val="p"/>
                      </m:rPr>
                      <a:rPr lang="en-US" altLang="zh-CN" sz="1800" dirty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1800" dirty="0"/>
                  <a:t>。</a:t>
                </a:r>
              </a:p>
              <a:p>
                <a:r>
                  <a:rPr lang="zh-CN" altLang="en-US" sz="1800" dirty="0"/>
                  <a:t>还要高斯消元吗？</a:t>
                </a:r>
              </a:p>
              <a:p>
                <a:r>
                  <a:rPr lang="zh-CN" altLang="en-US" sz="1800" dirty="0"/>
                  <a:t>求解的过程就是把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的放到一个集合，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18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的放到另一个集合。</a:t>
                </a:r>
              </a:p>
              <a:p>
                <a:r>
                  <a:rPr lang="zh-CN" altLang="en-US" sz="1800" dirty="0"/>
                  <a:t>考虑进行 </a:t>
                </a:r>
                <a:r>
                  <a:rPr lang="en-US" altLang="zh-CN" sz="1800" dirty="0"/>
                  <a:t>2-SAT</a:t>
                </a:r>
                <a:r>
                  <a:rPr lang="zh-CN" altLang="en-US" sz="1800" dirty="0"/>
                  <a:t>，这部分就完成了。</a:t>
                </a:r>
                <a:endParaRPr lang="en-US" altLang="zh-CN" sz="1800" dirty="0"/>
              </a:p>
              <a:p>
                <a:r>
                  <a:rPr lang="zh-CN" altLang="en-US" sz="1800" dirty="0"/>
                  <a:t>对于填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的情况，实际上是限制区间里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的个数。</a:t>
                </a:r>
              </a:p>
              <a:p>
                <a:r>
                  <a:rPr lang="zh-CN" altLang="en-US" sz="1800" dirty="0"/>
                  <a:t>建图跑差分约束即可。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时间复杂度为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𝑛𝑞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。期望得分 </a:t>
                </a:r>
                <a:r>
                  <a:rPr lang="en-US" altLang="zh-CN" sz="1800" dirty="0"/>
                  <a:t>100 </a:t>
                </a:r>
                <a:r>
                  <a:rPr lang="zh-CN" altLang="en-US" sz="1800" dirty="0"/>
                  <a:t>分。</a:t>
                </a:r>
              </a:p>
              <a:p>
                <a:endParaRPr lang="zh-CN" altLang="en-US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4969"/>
                <a:ext cx="7886700" cy="3020940"/>
              </a:xfrm>
              <a:blipFill>
                <a:blip r:embed="rId2"/>
                <a:stretch>
                  <a:fillRect l="-464" t="-11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F1742B-5275-C1C9-D298-7F428D35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9B52A-00A0-45BB-95BB-6FD1EA921C60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500189-500C-21FA-975D-078DF91E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EDD68A-3A51-EE5F-20BD-3A15629E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246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J. </a:t>
            </a:r>
            <a:r>
              <a:rPr lang="zh-CN" altLang="en-US" sz="4050" dirty="0"/>
              <a:t>繁星满天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955614-2078-BF72-8FA8-3306B6018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2909C-E5E1-40FA-8E0F-B3C3486BFC39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D469A1-1C7A-A917-D131-197AA6814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9913E0-A8A6-162A-8CF5-3B0E2931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36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E745B33-1CE8-14A5-6767-34F62659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97C91BF-6F0D-C05B-33B8-C3B967F698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用不超过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1800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次操作作出点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操作包括：</a:t>
                </a:r>
                <a:endParaRPr lang="en-US" altLang="zh-CN" sz="1800" dirty="0"/>
              </a:p>
              <a:p>
                <a:pPr lvl="1"/>
                <a:r>
                  <a:rPr lang="zh-CN" altLang="en-US" sz="1500" dirty="0"/>
                  <a:t>作出一个整点；</a:t>
                </a:r>
                <a:endParaRPr lang="en-US" altLang="zh-CN" sz="1500" dirty="0"/>
              </a:p>
              <a:p>
                <a:pPr lvl="1"/>
                <a:r>
                  <a:rPr lang="zh-CN" altLang="en-US" sz="1500" dirty="0"/>
                  <a:t>作出两条经过已知点的直线的交点。</a:t>
                </a:r>
                <a:endParaRPr lang="en-US" altLang="zh-CN" sz="1500" dirty="0"/>
              </a:p>
              <a:p>
                <a:r>
                  <a:rPr lang="zh-CN" altLang="en-US" sz="1800" dirty="0"/>
                  <a:t>每次作出的点都要在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zh-CN" altLang="en-US" sz="1800" dirty="0"/>
                  <a:t> 和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之间，即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0≤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CN" altLang="en-US" sz="18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2≤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r>
                  <a:rPr lang="zh-CN" altLang="en-US" sz="1800" dirty="0"/>
                  <a:t>下文记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97C91BF-6F0D-C05B-33B8-C3B967F69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4" t="-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>
            <a:extLst>
              <a:ext uri="{FF2B5EF4-FFF2-40B4-BE49-F238E27FC236}">
                <a16:creationId xmlns:a16="http://schemas.microsoft.com/office/drawing/2014/main" id="{0C404C6C-159E-2B02-41F4-E93DE81B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2CD92-7764-43F4-B96B-4C1867CCE7A8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B998D877-AF93-0FF0-BD0C-418712D16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6CA34918-46B2-5F68-9258-37E24D8E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0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8570" y="2694712"/>
            <a:ext cx="5066867" cy="325581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1800" dirty="0">
                <a:solidFill>
                  <a:srgbClr val="795E26"/>
                </a:solidFill>
                <a:latin typeface="Ubuntu Mono" panose="020B0509030602030204" pitchFamily="49" charset="0"/>
                <a:cs typeface="Fira Code" pitchFamily="1" charset="0"/>
              </a:rPr>
              <a:t>print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  <a:cs typeface="Fira Code" pitchFamily="1" charset="0"/>
              </a:rPr>
              <a:t>(</a:t>
            </a:r>
            <a:r>
              <a:rPr lang="en-US" altLang="zh-CN" sz="1800" dirty="0">
                <a:solidFill>
                  <a:srgbClr val="A31515"/>
                </a:solidFill>
                <a:latin typeface="Ubuntu Mono" panose="020B0509030602030204" pitchFamily="49" charset="0"/>
                <a:cs typeface="Fira Code" pitchFamily="1" charset="0"/>
              </a:rPr>
              <a:t>"yes"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  <a:cs typeface="Fira Code" pitchFamily="1" charset="0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Ubuntu Mono" panose="020B0509030602030204" pitchFamily="49" charset="0"/>
                <a:cs typeface="Fira Code" pitchFamily="1" charset="0"/>
              </a:rPr>
              <a:t>"</a:t>
            </a:r>
            <a:r>
              <a:rPr lang="en-US" altLang="zh-CN" sz="1800" dirty="0" err="1">
                <a:solidFill>
                  <a:srgbClr val="A31515"/>
                </a:solidFill>
                <a:latin typeface="Ubuntu Mono" panose="020B0509030602030204" pitchFamily="49" charset="0"/>
                <a:cs typeface="Fira Code" pitchFamily="1" charset="0"/>
              </a:rPr>
              <a:t>nnsz</a:t>
            </a:r>
            <a:r>
              <a:rPr lang="en-US" altLang="zh-CN" sz="1800" dirty="0">
                <a:solidFill>
                  <a:srgbClr val="A31515"/>
                </a:solidFill>
                <a:latin typeface="Ubuntu Mono" panose="020B0509030602030204" pitchFamily="49" charset="0"/>
                <a:cs typeface="Fira Code" pitchFamily="1" charset="0"/>
              </a:rPr>
              <a:t>"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  <a:cs typeface="Fira Code" pitchFamily="1" charset="0"/>
              </a:rPr>
              <a:t>in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795E26"/>
                </a:solidFill>
                <a:latin typeface="Ubuntu Mono" panose="020B0509030602030204" pitchFamily="49" charset="0"/>
                <a:cs typeface="Fira Code" pitchFamily="1" charset="0"/>
              </a:rPr>
              <a:t>input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  <a:cs typeface="Fira Code" pitchFamily="1" charset="0"/>
              </a:rPr>
              <a:t>() </a:t>
            </a:r>
            <a:r>
              <a:rPr lang="en-US" altLang="zh-CN" sz="1800" dirty="0">
                <a:solidFill>
                  <a:srgbClr val="AF00DB"/>
                </a:solidFill>
                <a:latin typeface="Ubuntu Mono" panose="020B0509030602030204" pitchFamily="49" charset="0"/>
                <a:cs typeface="Fira Code" pitchFamily="1" charset="0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  <a:cs typeface="Fira Code" pitchFamily="1" charset="0"/>
              </a:rPr>
              <a:t> </a:t>
            </a:r>
            <a:r>
              <a:rPr lang="en-US" altLang="zh-CN" sz="1800" dirty="0">
                <a:solidFill>
                  <a:srgbClr val="A31515"/>
                </a:solidFill>
                <a:latin typeface="Ubuntu Mono" panose="020B0509030602030204" pitchFamily="49" charset="0"/>
                <a:cs typeface="Fira Code" pitchFamily="1" charset="0"/>
              </a:rPr>
              <a:t>"no"</a:t>
            </a:r>
            <a:r>
              <a:rPr lang="en-US" altLang="zh-CN" sz="1800" dirty="0">
                <a:solidFill>
                  <a:srgbClr val="000000"/>
                </a:solidFill>
                <a:latin typeface="Ubuntu Mono" panose="020B0509030602030204" pitchFamily="49" charset="0"/>
                <a:cs typeface="Fira Code" pitchFamily="1" charset="0"/>
              </a:rPr>
              <a:t>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106F32-4DDB-6B85-9CAB-81E4E8F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5B154-3892-4BCD-8AFB-84D57E5333BD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DE8469A-72A6-36F1-7A63-AB258116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394325-287C-F5E4-EAF0-C468E2BD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1905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b="1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这时怎么连都是合法的。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连接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zh-CN" altLang="en-US" sz="1800" dirty="0"/>
                  <a:t> 和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(1, 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1800" dirty="0"/>
                  <a:t>取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1800" dirty="0"/>
                  <a:t> 与其交于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这样就可以作出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同理作出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sz="1800" dirty="0"/>
                  <a:t>。交点就是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0</a:t>
                </a:r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  <a:blipFill>
                <a:blip r:embed="rId2"/>
                <a:stretch>
                  <a:fillRect l="-618" t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3F45E2-3180-7B5B-1D2C-D9FC2870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E92CC-9224-4641-BA02-A4DCDD538374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624FB-9990-F142-9A40-70C83B3D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B89EF6-3C81-AD86-06C0-3E499A52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111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0.5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和上一个没有什么区别。只是为了防止写挂留了一档分。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  <a:blipFill>
                <a:blip r:embed="rId2"/>
                <a:stretch>
                  <a:fillRect l="-618" t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862617-F151-1C5A-CF51-2C3B7A763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6E29C-E526-4B49-B9F7-461700B473A5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C7C817-0876-A9C5-C998-3C2520F7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88EA20-2459-7368-E214-212712790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11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1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num>
                          <m:den>
                            <m: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这时你不能直接连接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(0, 0)</m:t>
                    </m:r>
                  </m:oMath>
                </a14:m>
                <a:r>
                  <a:rPr lang="zh-CN" altLang="en-US" sz="1800" dirty="0"/>
                  <a:t> 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sz="1800" dirty="0"/>
                  <a:t> 了。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你可以先作出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1800" dirty="0"/>
                  <a:t> 或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(1,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。然后再进行连接。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假设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 对应的分子为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1800" dirty="0"/>
                  <a:t>。如果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sz="1800" dirty="0"/>
                  <a:t> 就作第二个点，反之作第一个点。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期望通过 </a:t>
                </a:r>
                <a:r>
                  <a:rPr lang="en-US" altLang="zh-CN" sz="1800" dirty="0"/>
                  <a:t>Subtask 2</a:t>
                </a:r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53767"/>
                <a:ext cx="7886700" cy="3263504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DEB60E-AC65-8FC8-E5D2-3DB7B9EB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FBF5B-1047-4240-9859-2162EBC4971B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9E2536-DE8A-BFC2-8929-405D1C34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42EF3-108D-C483-5A9E-C79E5AB4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621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4970"/>
                <a:ext cx="7886700" cy="321836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1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b="1" i="1" dirty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rad>
                      </m:e>
                    </m:d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发现这是根号，根号分治一下。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将每一个格子分成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begChr m:val="⌈"/>
                        <m:endChr m:val="⌉"/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后，情况转化为了 </a:t>
                </a:r>
                <a:r>
                  <a:rPr lang="en-US" altLang="zh-CN" sz="1800" dirty="0"/>
                  <a:t>Subtask 1</a:t>
                </a:r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然后就能做了。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4970"/>
                <a:ext cx="7886700" cy="3218368"/>
              </a:xfrm>
              <a:blipFill>
                <a:blip r:embed="rId2"/>
                <a:stretch>
                  <a:fillRect l="-618" t="-1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8770FB-D4FD-9CB2-1D8F-2AD182BDF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12E5F-9CF2-4BF4-96D4-766C8B4AA4EB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A91F26-C8F5-696E-0942-325AF3DB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C18EAE-E459-AE8B-B6AA-C00C2108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8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0F86D0-2FFA-B7BB-D0CA-552E8A40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 </a:t>
            </a:r>
            <a:r>
              <a:rPr lang="en-US" altLang="zh-CN" dirty="0"/>
              <a:t>3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54970"/>
                <a:ext cx="7886700" cy="321836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zh-CN" altLang="en-US" sz="1800" b="1" dirty="0"/>
                  <a:t>限制：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𝟕</m:t>
                        </m:r>
                      </m:sup>
                    </m:sSup>
                  </m:oMath>
                </a14:m>
                <a:r>
                  <a:rPr lang="zh-CN" altLang="en-US" sz="1800" b="1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800" b="1" dirty="0"/>
                  <a:t>。</a:t>
                </a:r>
                <a:endParaRPr lang="en-US" altLang="zh-CN" sz="1800" b="1" dirty="0"/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我们先作出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1800" dirty="0"/>
                  <a:t>，然后将其扩大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可以作出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，其中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1800" dirty="0"/>
                  <a:t>这样就有了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zh-CN" altLang="en-US" sz="1800" dirty="0"/>
                  <a:t>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扩大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倍可以考虑倍增。</a:t>
                </a:r>
                <a:endParaRPr lang="en-US" altLang="zh-CN" sz="18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zh-CN" altLang="en-US" sz="1800" dirty="0"/>
                  <a:t>实现的细节很多。注意封装。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0F8BB65-9D58-B310-D7D0-D5C9283B3B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54970"/>
                <a:ext cx="7886700" cy="3218368"/>
              </a:xfrm>
              <a:blipFill>
                <a:blip r:embed="rId2"/>
                <a:stretch>
                  <a:fillRect l="-618" t="-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36872-4308-B33D-7D14-668F2FA2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617BA-5860-466D-80EA-613854238440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F2DE66-EC7B-A390-C6FC-07ACAFD5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2933AF-EB00-F072-36FD-D417F663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196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5EAA0C1-80A0-C0C9-B53B-A1A044E7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50" dirty="0"/>
              <a:t>Problem B. </a:t>
            </a:r>
            <a:r>
              <a:rPr lang="zh-CN" altLang="en-US" sz="4050" dirty="0"/>
              <a:t>反应原理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615506-60F0-7607-5F2C-3D6630352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C78853-E081-5410-8CBF-21D2175DE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568E3-5A1F-4EEA-B442-CEC4DA9F2052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EC0E969-ED15-4D48-14F6-F0C68F66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92E2E9-E07B-ABBE-F7F9-DE88AE3E6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14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DCC61205-1E26-D743-9661-C5D759D84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给定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和长为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1800" dirty="0"/>
                  <a:t> </a:t>
                </a:r>
                <a:r>
                  <a:rPr lang="zh-CN" altLang="en-US" sz="1800" dirty="0"/>
                  <a:t>的序列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1800" dirty="0"/>
              </a:p>
              <a:p>
                <a:r>
                  <a:rPr lang="zh-CN" altLang="en-US" sz="1800" dirty="0"/>
                  <a:t>求相邻</a:t>
                </a:r>
                <a:r>
                  <a:rPr lang="zh-CN" altLang="en-US" sz="1800"/>
                  <a:t>两项的最大</a:t>
                </a:r>
                <a:r>
                  <a:rPr lang="zh-CN" altLang="en-US" sz="1800" dirty="0"/>
                  <a:t>差值、所有项的最大值。</a:t>
                </a:r>
                <a:endParaRPr lang="en-US" altLang="zh-CN" sz="1800" dirty="0"/>
              </a:p>
              <a:p>
                <a:r>
                  <a:rPr lang="zh-CN" altLang="en-US" sz="1800" dirty="0"/>
                  <a:t>保证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≤3×</m:t>
                    </m:r>
                    <m:sSup>
                      <m:sSup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BCCDBC3B-CF6E-E6E4-30AE-D10505F5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322BDD5-8FC0-72E6-3BF8-CDEEF5DC8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D764D-BE2C-47F0-A919-1A7E6EC27004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4EAF2B-F195-7838-E72C-F91F2A511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0022FC-8398-AE8E-46B5-FB74FED38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1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6A05EC-A0EB-5E0D-2B68-5289D20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1800" dirty="0"/>
                  <a:t>按题意模拟即可。</a:t>
                </a:r>
                <a:endParaRPr lang="en-US" altLang="zh-CN" sz="1800" dirty="0"/>
              </a:p>
              <a:p>
                <a:r>
                  <a:rPr lang="zh-CN" altLang="en-US" sz="1800" dirty="0"/>
                  <a:t>注意序列的长为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1800" dirty="0"/>
                  <a:t>。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A45B1041-D6E0-F5ED-268A-995D1021E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9" t="-3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1C7538-EB5B-F070-7CEE-80ED6B7F6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71F5-6B74-4942-B49B-D23D374E347E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FD757D-AF49-C1EE-7B4C-C6F07B80A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4F479A-E59F-8638-047A-75387A9B5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58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FDD5F90C-50DF-9CD1-03A6-905187AE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代码实现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35B4962-8D41-AE1A-157F-FEA3AC842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158" y="2196814"/>
            <a:ext cx="5839691" cy="1321379"/>
          </a:xfrm>
          <a:noFill/>
          <a:ln w="25400"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n = </a:t>
            </a:r>
            <a:r>
              <a:rPr lang="en-US" altLang="zh-CN" sz="2000" dirty="0">
                <a:solidFill>
                  <a:srgbClr val="267F99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altLang="zh-CN" sz="2000" dirty="0">
                <a:solidFill>
                  <a:srgbClr val="795E26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input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a = [ </a:t>
            </a:r>
            <a:r>
              <a:rPr lang="en-US" altLang="zh-CN" sz="2000" dirty="0">
                <a:solidFill>
                  <a:srgbClr val="267F99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int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altLang="zh-CN" sz="2000" dirty="0" err="1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) </a:t>
            </a:r>
            <a:r>
              <a:rPr lang="en-US" altLang="zh-CN" sz="2000" dirty="0">
                <a:solidFill>
                  <a:srgbClr val="AF00DB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for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altLang="zh-CN" sz="2000" dirty="0">
                <a:solidFill>
                  <a:srgbClr val="AF00DB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in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altLang="zh-CN" sz="2000" dirty="0">
                <a:solidFill>
                  <a:srgbClr val="795E26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input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().split() 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795E26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print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altLang="zh-CN" sz="2000" dirty="0">
                <a:solidFill>
                  <a:srgbClr val="795E26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(a))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795E26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print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(</a:t>
            </a:r>
            <a:r>
              <a:rPr lang="en-US" altLang="zh-CN" sz="2000" dirty="0">
                <a:solidFill>
                  <a:srgbClr val="795E26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(a[</a:t>
            </a:r>
            <a:r>
              <a:rPr lang="en-US" altLang="zh-CN" sz="2000" dirty="0" err="1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 + </a:t>
            </a:r>
            <a:r>
              <a:rPr lang="en-US" altLang="zh-CN" sz="2000" dirty="0">
                <a:solidFill>
                  <a:srgbClr val="098658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1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] - a[</a:t>
            </a:r>
            <a:r>
              <a:rPr lang="en-US" altLang="zh-CN" sz="2000" dirty="0" err="1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] </a:t>
            </a:r>
            <a:r>
              <a:rPr lang="en-US" altLang="zh-CN" sz="2000" dirty="0">
                <a:solidFill>
                  <a:srgbClr val="AF00DB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for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altLang="zh-CN" sz="2000" dirty="0">
                <a:solidFill>
                  <a:srgbClr val="AF00DB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in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 </a:t>
            </a:r>
            <a:r>
              <a:rPr lang="en-US" altLang="zh-CN" sz="2000" dirty="0">
                <a:solidFill>
                  <a:srgbClr val="795E26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range</a:t>
            </a:r>
            <a:r>
              <a:rPr lang="en-US" altLang="zh-CN" sz="2000" dirty="0">
                <a:solidFill>
                  <a:srgbClr val="000000"/>
                </a:solidFill>
                <a:latin typeface="Ubuntu Mono" panose="020B0509030602030204" pitchFamily="49" charset="0"/>
                <a:ea typeface="Fira Code" pitchFamily="1" charset="0"/>
                <a:cs typeface="Fira Code" pitchFamily="1" charset="0"/>
              </a:rPr>
              <a:t>(n)))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9C47A9-A700-95DB-41F3-163F644F2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4571C-1739-4961-BF67-7D37DDD190DE}" type="datetime2">
              <a:rPr lang="zh-CN" altLang="en-US" smtClean="0"/>
              <a:t>2023年11月28日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3CE264D-CBA6-3F28-B2D7-132C6EAEB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NNSZCP-2023 </a:t>
            </a:r>
            <a:r>
              <a:rPr lang="zh-CN" altLang="en-US"/>
              <a:t>题解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5A47AB-AEE0-855E-2675-1F0D30B56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11716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">
      <a:majorFont>
        <a:latin typeface="Ubuntu Mono"/>
        <a:ea typeface="Noto Sans SC"/>
        <a:cs typeface=""/>
      </a:majorFont>
      <a:minorFont>
        <a:latin typeface="Ubuntu Mono"/>
        <a:ea typeface="Noto Sans SC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自定义 10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0</TotalTime>
  <Words>3380</Words>
  <Application>Microsoft Office PowerPoint</Application>
  <PresentationFormat>全屏显示(16:10)</PresentationFormat>
  <Paragraphs>443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65" baseType="lpstr">
      <vt:lpstr>-apple-system</vt:lpstr>
      <vt:lpstr>Arial</vt:lpstr>
      <vt:lpstr>KaTeX_Size4</vt:lpstr>
      <vt:lpstr>Ubuntu Mono</vt:lpstr>
      <vt:lpstr>KaTeX_Main</vt:lpstr>
      <vt:lpstr>等线</vt:lpstr>
      <vt:lpstr>Wingdings 2</vt:lpstr>
      <vt:lpstr>Times New Roman</vt:lpstr>
      <vt:lpstr>Cambria Math</vt:lpstr>
      <vt:lpstr>HDOfficeLightV0</vt:lpstr>
      <vt:lpstr>Office 主题​​</vt:lpstr>
      <vt:lpstr>Editorial of NNSZCP-2023</vt:lpstr>
      <vt:lpstr>Problem A. 欢迎光临</vt:lpstr>
      <vt:lpstr>题意</vt:lpstr>
      <vt:lpstr>题解</vt:lpstr>
      <vt:lpstr>代码实现</vt:lpstr>
      <vt:lpstr>Problem B. 反应原理</vt:lpstr>
      <vt:lpstr>题意</vt:lpstr>
      <vt:lpstr>题解</vt:lpstr>
      <vt:lpstr>代码实现</vt:lpstr>
      <vt:lpstr>Problem C. 暮光闪闪</vt:lpstr>
      <vt:lpstr>题意</vt:lpstr>
      <vt:lpstr>题解</vt:lpstr>
      <vt:lpstr>题解</vt:lpstr>
      <vt:lpstr>代码实现</vt:lpstr>
      <vt:lpstr>Problem D. 中考录取</vt:lpstr>
      <vt:lpstr>题意</vt:lpstr>
      <vt:lpstr>题解</vt:lpstr>
      <vt:lpstr>代码实现</vt:lpstr>
      <vt:lpstr>Problem E. 填数游戏</vt:lpstr>
      <vt:lpstr>题意</vt:lpstr>
      <vt:lpstr>题解</vt:lpstr>
      <vt:lpstr>题解</vt:lpstr>
      <vt:lpstr>代码实现</vt:lpstr>
      <vt:lpstr>Problem F. 初生几何</vt:lpstr>
      <vt:lpstr>题意</vt:lpstr>
      <vt:lpstr>题解</vt:lpstr>
      <vt:lpstr>代码实现</vt:lpstr>
      <vt:lpstr>Problem G. 排序算法</vt:lpstr>
      <vt:lpstr>题意</vt:lpstr>
      <vt:lpstr>算法 0</vt:lpstr>
      <vt:lpstr>观察 0</vt:lpstr>
      <vt:lpstr>算法 1</vt:lpstr>
      <vt:lpstr>彩蛋</vt:lpstr>
      <vt:lpstr>Problem H. 购买车券</vt:lpstr>
      <vt:lpstr>题意</vt:lpstr>
      <vt:lpstr>算法 0</vt:lpstr>
      <vt:lpstr>算法 1</vt:lpstr>
      <vt:lpstr>算法 2</vt:lpstr>
      <vt:lpstr>算法 3</vt:lpstr>
      <vt:lpstr>算法 4</vt:lpstr>
      <vt:lpstr>Problem I. 花腔星云</vt:lpstr>
      <vt:lpstr>题意</vt:lpstr>
      <vt:lpstr>算法 0</vt:lpstr>
      <vt:lpstr>算法 1</vt:lpstr>
      <vt:lpstr>算法 2</vt:lpstr>
      <vt:lpstr>算法 3</vt:lpstr>
      <vt:lpstr>算法 4</vt:lpstr>
      <vt:lpstr>Problem J. 繁星满天</vt:lpstr>
      <vt:lpstr>题意</vt:lpstr>
      <vt:lpstr>算法 0</vt:lpstr>
      <vt:lpstr>算法 0.5</vt:lpstr>
      <vt:lpstr>算法 1</vt:lpstr>
      <vt:lpstr>算法 2</vt:lpstr>
      <vt:lpstr>算法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2023-11-25T06:26:43Z</dcterms:created>
  <dcterms:modified xsi:type="dcterms:W3CDTF">2023-11-28T06:32:32Z</dcterms:modified>
</cp:coreProperties>
</file>